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 id="2147483677" r:id="rId2"/>
  </p:sldMasterIdLst>
  <p:notesMasterIdLst>
    <p:notesMasterId r:id="rId17"/>
  </p:notesMasterIdLst>
  <p:sldIdLst>
    <p:sldId id="258" r:id="rId3"/>
    <p:sldId id="265" r:id="rId4"/>
    <p:sldId id="262" r:id="rId5"/>
    <p:sldId id="273" r:id="rId6"/>
    <p:sldId id="271" r:id="rId7"/>
    <p:sldId id="284" r:id="rId8"/>
    <p:sldId id="275" r:id="rId9"/>
    <p:sldId id="268" r:id="rId10"/>
    <p:sldId id="277" r:id="rId11"/>
    <p:sldId id="286" r:id="rId12"/>
    <p:sldId id="288" r:id="rId13"/>
    <p:sldId id="282" r:id="rId14"/>
    <p:sldId id="283" r:id="rId15"/>
    <p:sldId id="270"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21F18DD-E89D-8E39-B403-8E60592CFC91}" v="6" dt="2022-12-01T02:59:16.293"/>
    <p1510:client id="{109C1D1D-A60A-B4DE-C9E1-CBBCEAAA14EB}" v="86" dt="2022-11-30T07:08:23.726"/>
    <p1510:client id="{370AAE68-3A8A-2747-9B09-19BA1F9C496C}" v="944" dt="2022-12-01T03:49:31.411"/>
    <p1510:client id="{3B340D7E-D616-448D-8091-FD36C647E512}" v="2830" dt="2022-11-30T22:42:44.872"/>
    <p1510:client id="{8590A4B4-C4C2-24E5-A568-600B2A82AC3D}" v="686" dt="2022-12-01T03:07:54.849"/>
    <p1510:client id="{86587416-AAAB-B79A-EC1B-5B5971E4C838}" v="9" dt="2022-12-01T01:47:23.859"/>
    <p1510:client id="{9E2B7518-A2DD-0781-6B4E-4A999B33B515}" v="87" dt="2022-11-30T07:10:22.575"/>
    <p1510:client id="{B47E5242-B7CA-4C38-6FEC-070C777201E8}" v="19" vWet="20" dt="2022-12-01T01:15:11.227"/>
    <p1510:client id="{C5C64898-E1B0-ABDF-EDC7-A5B6D35AFA9D}" v="60" dt="2022-12-01T03:36:53.220"/>
    <p1510:client id="{C95D1AB8-2E82-97C2-FA33-7E309E75ABBD}" v="13" dt="2022-12-01T07:55:10.365"/>
    <p1510:client id="{E60DE347-D605-41C0-BD79-4AC75CA29D73}" v="7" dt="2022-12-01T01:39:59.48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37"/>
  </p:normalViewPr>
  <p:slideViewPr>
    <p:cSldViewPr snapToGrid="0">
      <p:cViewPr varScale="1">
        <p:scale>
          <a:sx n="108" d="100"/>
          <a:sy n="108" d="100"/>
        </p:scale>
        <p:origin x="736"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10" Type="http://schemas.openxmlformats.org/officeDocument/2006/relationships/slide" Target="slides/slide8.xml"/><Relationship Id="rId19"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microsoft.com/office/2015/10/relationships/revisionInfo" Target="revisionInfo.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8ED541A-EE93-C844-A537-6E8C13833278}" type="doc">
      <dgm:prSet loTypeId="urn:microsoft.com/office/officeart/2005/8/layout/vList2" loCatId="" qsTypeId="urn:microsoft.com/office/officeart/2005/8/quickstyle/simple1" qsCatId="simple" csTypeId="urn:microsoft.com/office/officeart/2005/8/colors/accent1_2" csCatId="accent1" phldr="1"/>
      <dgm:spPr/>
      <dgm:t>
        <a:bodyPr/>
        <a:lstStyle/>
        <a:p>
          <a:endParaRPr lang="en-US"/>
        </a:p>
      </dgm:t>
    </dgm:pt>
    <dgm:pt modelId="{C020CA59-5DE5-3B41-8603-041ADD0CE455}">
      <dgm:prSet phldr="0" custT="1"/>
      <dgm:spPr/>
      <dgm:t>
        <a:bodyPr/>
        <a:lstStyle/>
        <a:p>
          <a:pPr algn="just" rtl="0"/>
          <a:r>
            <a:rPr lang="en-US" sz="2500" b="0">
              <a:solidFill>
                <a:schemeClr val="tx1"/>
              </a:solidFill>
              <a:latin typeface="+mn-lt"/>
            </a:rPr>
            <a:t>We have analyzed the dataset over different variables such as their compliance rate, the Seating choice, compliant restaurants based on districts, etc. </a:t>
          </a:r>
        </a:p>
      </dgm:t>
    </dgm:pt>
    <dgm:pt modelId="{A4A673FB-F7B5-8D4D-83EF-4155F1C59317}" type="parTrans" cxnId="{499848EB-ACE5-9C4F-9048-6838DB02F487}">
      <dgm:prSet/>
      <dgm:spPr/>
      <dgm:t>
        <a:bodyPr/>
        <a:lstStyle/>
        <a:p>
          <a:endParaRPr lang="en-US"/>
        </a:p>
      </dgm:t>
    </dgm:pt>
    <dgm:pt modelId="{868E6EC2-36A6-B241-A85B-5E8FC630B0F0}" type="sibTrans" cxnId="{499848EB-ACE5-9C4F-9048-6838DB02F487}">
      <dgm:prSet/>
      <dgm:spPr/>
      <dgm:t>
        <a:bodyPr/>
        <a:lstStyle/>
        <a:p>
          <a:endParaRPr lang="en-US"/>
        </a:p>
      </dgm:t>
    </dgm:pt>
    <dgm:pt modelId="{11DA3109-A128-CC4C-A7AD-ACCDAE771C9F}">
      <dgm:prSet phldr="0" custT="1"/>
      <dgm:spPr/>
      <dgm:t>
        <a:bodyPr/>
        <a:lstStyle/>
        <a:p>
          <a:pPr algn="just" rtl="0"/>
          <a:r>
            <a:rPr lang="en-US" sz="2500" b="0">
              <a:solidFill>
                <a:schemeClr val="tx1"/>
              </a:solidFill>
              <a:latin typeface="+mn-lt"/>
            </a:rPr>
            <a:t>We have used Python to complete the data cleaning process and also to conduct an Exploratory Data Analysis </a:t>
          </a:r>
        </a:p>
      </dgm:t>
    </dgm:pt>
    <dgm:pt modelId="{6EB9FB5F-1F14-B344-A0AD-B62F054080BF}" type="parTrans" cxnId="{68F9C44E-4E5F-054C-90DC-BFAD5167467D}">
      <dgm:prSet/>
      <dgm:spPr/>
      <dgm:t>
        <a:bodyPr/>
        <a:lstStyle/>
        <a:p>
          <a:endParaRPr lang="en-US"/>
        </a:p>
      </dgm:t>
    </dgm:pt>
    <dgm:pt modelId="{FF98C1F7-9235-4247-B1A9-E4AFC94E8F1E}" type="sibTrans" cxnId="{68F9C44E-4E5F-054C-90DC-BFAD5167467D}">
      <dgm:prSet/>
      <dgm:spPr/>
      <dgm:t>
        <a:bodyPr/>
        <a:lstStyle/>
        <a:p>
          <a:endParaRPr lang="en-US"/>
        </a:p>
      </dgm:t>
    </dgm:pt>
    <dgm:pt modelId="{AB698EA8-593A-4868-972C-2BDB67AB36B2}">
      <dgm:prSet phldr="0" custT="1"/>
      <dgm:spPr/>
      <dgm:t>
        <a:bodyPr/>
        <a:lstStyle/>
        <a:p>
          <a:pPr algn="just" rtl="0"/>
          <a:r>
            <a:rPr lang="en-US" sz="2400" b="0">
              <a:solidFill>
                <a:schemeClr val="tx1"/>
              </a:solidFill>
            </a:rPr>
            <a:t>New York City is known for it’s restaurants and diverse cuisines. But these restaurants are constantly inspected by different agencies. In this project we have chosen a dataset which gets updated everytime a restaurant gets inspected by any of the agencies</a:t>
          </a:r>
          <a:endParaRPr lang="en-US" sz="2400" b="1">
            <a:solidFill>
              <a:schemeClr val="tx1"/>
            </a:solidFill>
            <a:latin typeface="Calibri Light" panose="020F0302020204030204"/>
          </a:endParaRPr>
        </a:p>
      </dgm:t>
    </dgm:pt>
    <dgm:pt modelId="{970526BC-7928-4336-8874-65BE85C0D45E}" type="parTrans" cxnId="{E3EEC9D7-7E99-421E-9014-8E75623C3B21}">
      <dgm:prSet/>
      <dgm:spPr/>
      <dgm:t>
        <a:bodyPr/>
        <a:lstStyle/>
        <a:p>
          <a:endParaRPr lang="en-US"/>
        </a:p>
      </dgm:t>
    </dgm:pt>
    <dgm:pt modelId="{F6AD3000-53C8-4E85-9247-9D40CCC6118F}" type="sibTrans" cxnId="{E3EEC9D7-7E99-421E-9014-8E75623C3B21}">
      <dgm:prSet/>
      <dgm:spPr/>
      <dgm:t>
        <a:bodyPr/>
        <a:lstStyle/>
        <a:p>
          <a:endParaRPr lang="en-US"/>
        </a:p>
      </dgm:t>
    </dgm:pt>
    <dgm:pt modelId="{9E67F0CD-AF40-014D-A770-E44007698605}" type="pres">
      <dgm:prSet presAssocID="{A8ED541A-EE93-C844-A537-6E8C13833278}" presName="linear" presStyleCnt="0">
        <dgm:presLayoutVars>
          <dgm:animLvl val="lvl"/>
          <dgm:resizeHandles val="exact"/>
        </dgm:presLayoutVars>
      </dgm:prSet>
      <dgm:spPr/>
    </dgm:pt>
    <dgm:pt modelId="{0E2464BC-0D17-4636-AC99-BEF0BD254772}" type="pres">
      <dgm:prSet presAssocID="{AB698EA8-593A-4868-972C-2BDB67AB36B2}" presName="parentText" presStyleLbl="node1" presStyleIdx="0" presStyleCnt="3" custScaleY="123991" custLinFactY="-31488" custLinFactNeighborX="489" custLinFactNeighborY="-100000">
        <dgm:presLayoutVars>
          <dgm:chMax val="0"/>
          <dgm:bulletEnabled val="1"/>
        </dgm:presLayoutVars>
      </dgm:prSet>
      <dgm:spPr/>
    </dgm:pt>
    <dgm:pt modelId="{21655A34-69FD-4EF3-B2DB-ACCF80F1C877}" type="pres">
      <dgm:prSet presAssocID="{F6AD3000-53C8-4E85-9247-9D40CCC6118F}" presName="spacer" presStyleCnt="0"/>
      <dgm:spPr/>
    </dgm:pt>
    <dgm:pt modelId="{D66FC7E7-4FE4-734D-8852-EA580FEA70DD}" type="pres">
      <dgm:prSet presAssocID="{C020CA59-5DE5-3B41-8603-041ADD0CE455}" presName="parentText" presStyleLbl="node1" presStyleIdx="1" presStyleCnt="3">
        <dgm:presLayoutVars>
          <dgm:chMax val="0"/>
          <dgm:bulletEnabled val="1"/>
        </dgm:presLayoutVars>
      </dgm:prSet>
      <dgm:spPr/>
    </dgm:pt>
    <dgm:pt modelId="{CC188C17-7752-644A-9BAB-F13F99DB3D59}" type="pres">
      <dgm:prSet presAssocID="{868E6EC2-36A6-B241-A85B-5E8FC630B0F0}" presName="spacer" presStyleCnt="0"/>
      <dgm:spPr/>
    </dgm:pt>
    <dgm:pt modelId="{82178638-FFCA-E34D-922A-94E4AD6EDA9C}" type="pres">
      <dgm:prSet presAssocID="{11DA3109-A128-CC4C-A7AD-ACCDAE771C9F}" presName="parentText" presStyleLbl="node1" presStyleIdx="2" presStyleCnt="3">
        <dgm:presLayoutVars>
          <dgm:chMax val="0"/>
          <dgm:bulletEnabled val="1"/>
        </dgm:presLayoutVars>
      </dgm:prSet>
      <dgm:spPr/>
    </dgm:pt>
  </dgm:ptLst>
  <dgm:cxnLst>
    <dgm:cxn modelId="{44DE6528-526A-4E93-8492-7D7F924DD463}" type="presOf" srcId="{11DA3109-A128-CC4C-A7AD-ACCDAE771C9F}" destId="{82178638-FFCA-E34D-922A-94E4AD6EDA9C}" srcOrd="0" destOrd="0" presId="urn:microsoft.com/office/officeart/2005/8/layout/vList2"/>
    <dgm:cxn modelId="{3B80C228-D348-4281-AC0F-E2F1047D8659}" type="presOf" srcId="{AB698EA8-593A-4868-972C-2BDB67AB36B2}" destId="{0E2464BC-0D17-4636-AC99-BEF0BD254772}" srcOrd="0" destOrd="0" presId="urn:microsoft.com/office/officeart/2005/8/layout/vList2"/>
    <dgm:cxn modelId="{68F9C44E-4E5F-054C-90DC-BFAD5167467D}" srcId="{A8ED541A-EE93-C844-A537-6E8C13833278}" destId="{11DA3109-A128-CC4C-A7AD-ACCDAE771C9F}" srcOrd="2" destOrd="0" parTransId="{6EB9FB5F-1F14-B344-A0AD-B62F054080BF}" sibTransId="{FF98C1F7-9235-4247-B1A9-E4AFC94E8F1E}"/>
    <dgm:cxn modelId="{DC0F1086-E540-DF4D-860C-87BE3C5855E1}" type="presOf" srcId="{A8ED541A-EE93-C844-A537-6E8C13833278}" destId="{9E67F0CD-AF40-014D-A770-E44007698605}" srcOrd="0" destOrd="0" presId="urn:microsoft.com/office/officeart/2005/8/layout/vList2"/>
    <dgm:cxn modelId="{75CDFBC1-648F-4F76-97EC-DD2AA5CC0405}" type="presOf" srcId="{C020CA59-5DE5-3B41-8603-041ADD0CE455}" destId="{D66FC7E7-4FE4-734D-8852-EA580FEA70DD}" srcOrd="0" destOrd="0" presId="urn:microsoft.com/office/officeart/2005/8/layout/vList2"/>
    <dgm:cxn modelId="{E3EEC9D7-7E99-421E-9014-8E75623C3B21}" srcId="{A8ED541A-EE93-C844-A537-6E8C13833278}" destId="{AB698EA8-593A-4868-972C-2BDB67AB36B2}" srcOrd="0" destOrd="0" parTransId="{970526BC-7928-4336-8874-65BE85C0D45E}" sibTransId="{F6AD3000-53C8-4E85-9247-9D40CCC6118F}"/>
    <dgm:cxn modelId="{499848EB-ACE5-9C4F-9048-6838DB02F487}" srcId="{A8ED541A-EE93-C844-A537-6E8C13833278}" destId="{C020CA59-5DE5-3B41-8603-041ADD0CE455}" srcOrd="1" destOrd="0" parTransId="{A4A673FB-F7B5-8D4D-83EF-4155F1C59317}" sibTransId="{868E6EC2-36A6-B241-A85B-5E8FC630B0F0}"/>
    <dgm:cxn modelId="{D6AA1663-6491-49A4-BBD2-10FEFD284CEE}" type="presParOf" srcId="{9E67F0CD-AF40-014D-A770-E44007698605}" destId="{0E2464BC-0D17-4636-AC99-BEF0BD254772}" srcOrd="0" destOrd="0" presId="urn:microsoft.com/office/officeart/2005/8/layout/vList2"/>
    <dgm:cxn modelId="{64CACEAF-FB5D-42B9-8BCF-4470732C572C}" type="presParOf" srcId="{9E67F0CD-AF40-014D-A770-E44007698605}" destId="{21655A34-69FD-4EF3-B2DB-ACCF80F1C877}" srcOrd="1" destOrd="0" presId="urn:microsoft.com/office/officeart/2005/8/layout/vList2"/>
    <dgm:cxn modelId="{E116DFBF-6FA7-48DB-81CF-94A72B36A62A}" type="presParOf" srcId="{9E67F0CD-AF40-014D-A770-E44007698605}" destId="{D66FC7E7-4FE4-734D-8852-EA580FEA70DD}" srcOrd="2" destOrd="0" presId="urn:microsoft.com/office/officeart/2005/8/layout/vList2"/>
    <dgm:cxn modelId="{2B9BEBCF-1F2A-44E2-AC94-4129B9197BC1}" type="presParOf" srcId="{9E67F0CD-AF40-014D-A770-E44007698605}" destId="{CC188C17-7752-644A-9BAB-F13F99DB3D59}" srcOrd="3" destOrd="0" presId="urn:microsoft.com/office/officeart/2005/8/layout/vList2"/>
    <dgm:cxn modelId="{5B69ACE3-E5F3-4569-A13E-876B1FE8C486}" type="presParOf" srcId="{9E67F0CD-AF40-014D-A770-E44007698605}" destId="{82178638-FFCA-E34D-922A-94E4AD6EDA9C}"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3381C06-5A1A-445E-B841-666D28AF221C}" type="doc">
      <dgm:prSet loTypeId="urn:microsoft.com/office/officeart/2005/8/layout/process5" loCatId="process" qsTypeId="urn:microsoft.com/office/officeart/2005/8/quickstyle/simple1" qsCatId="simple" csTypeId="urn:microsoft.com/office/officeart/2005/8/colors/accent1_2" csCatId="accent1" phldr="1"/>
      <dgm:spPr/>
      <dgm:t>
        <a:bodyPr/>
        <a:lstStyle/>
        <a:p>
          <a:endParaRPr lang="en-US"/>
        </a:p>
      </dgm:t>
    </dgm:pt>
    <dgm:pt modelId="{A7C6DE82-EF02-4BF7-9D92-BC312D6BF8DC}">
      <dgm:prSet phldrT="[Text]"/>
      <dgm:spPr/>
      <dgm:t>
        <a:bodyPr/>
        <a:lstStyle/>
        <a:p>
          <a:pPr rtl="0"/>
          <a:r>
            <a:rPr lang="en-US" b="1">
              <a:solidFill>
                <a:schemeClr val="tx1"/>
              </a:solidFill>
              <a:latin typeface="Calibri Light" panose="020F0302020204030204"/>
            </a:rPr>
            <a:t>Visualization and Reporting</a:t>
          </a:r>
          <a:endParaRPr lang="en-US" b="1">
            <a:solidFill>
              <a:schemeClr val="tx1"/>
            </a:solidFill>
          </a:endParaRPr>
        </a:p>
      </dgm:t>
    </dgm:pt>
    <dgm:pt modelId="{25AC6DCB-7C64-41CC-A532-45A8E88A4393}" type="parTrans" cxnId="{C1BB8ED6-9769-4E22-97DA-0C96A2585E9D}">
      <dgm:prSet/>
      <dgm:spPr/>
      <dgm:t>
        <a:bodyPr/>
        <a:lstStyle/>
        <a:p>
          <a:endParaRPr lang="en-US"/>
        </a:p>
      </dgm:t>
    </dgm:pt>
    <dgm:pt modelId="{53FEB38E-19A0-4BB2-AA3F-CABB17127BD7}" type="sibTrans" cxnId="{C1BB8ED6-9769-4E22-97DA-0C96A2585E9D}">
      <dgm:prSet/>
      <dgm:spPr/>
      <dgm:t>
        <a:bodyPr/>
        <a:lstStyle/>
        <a:p>
          <a:endParaRPr lang="en-US"/>
        </a:p>
      </dgm:t>
    </dgm:pt>
    <dgm:pt modelId="{199257F9-8FD1-4068-98BA-8042A4320E79}">
      <dgm:prSet phldr="0"/>
      <dgm:spPr/>
      <dgm:t>
        <a:bodyPr/>
        <a:lstStyle/>
        <a:p>
          <a:pPr rtl="0"/>
          <a:r>
            <a:rPr lang="en-US" b="1">
              <a:solidFill>
                <a:schemeClr val="tx1"/>
              </a:solidFill>
              <a:latin typeface="Calibri Light" panose="020F0302020204030204"/>
            </a:rPr>
            <a:t> Raw Data Collection</a:t>
          </a:r>
        </a:p>
      </dgm:t>
    </dgm:pt>
    <dgm:pt modelId="{671724E1-CCD3-4B0F-8EB5-3549BF47B3A2}" type="parTrans" cxnId="{933FC7B2-C0AB-FD46-AAE2-5D4A09FCF1C4}">
      <dgm:prSet/>
      <dgm:spPr/>
    </dgm:pt>
    <dgm:pt modelId="{146DF3F9-F50C-4CDD-8EAE-C9BA3ACA8A54}" type="sibTrans" cxnId="{933FC7B2-C0AB-FD46-AAE2-5D4A09FCF1C4}">
      <dgm:prSet/>
      <dgm:spPr/>
      <dgm:t>
        <a:bodyPr/>
        <a:lstStyle/>
        <a:p>
          <a:endParaRPr lang="en-US"/>
        </a:p>
      </dgm:t>
    </dgm:pt>
    <dgm:pt modelId="{942F6699-A33D-42CC-A516-CCA9FC6BF212}">
      <dgm:prSet phldr="0"/>
      <dgm:spPr/>
      <dgm:t>
        <a:bodyPr/>
        <a:lstStyle/>
        <a:p>
          <a:pPr rtl="0"/>
          <a:r>
            <a:rPr lang="en-US" b="1">
              <a:solidFill>
                <a:schemeClr val="tx1"/>
              </a:solidFill>
              <a:latin typeface="Calibri Light" panose="020F0302020204030204"/>
            </a:rPr>
            <a:t>Data Procession</a:t>
          </a:r>
          <a:endParaRPr lang="en-US" b="1">
            <a:solidFill>
              <a:schemeClr val="tx1"/>
            </a:solidFill>
          </a:endParaRPr>
        </a:p>
      </dgm:t>
    </dgm:pt>
    <dgm:pt modelId="{9565F676-A741-4A8A-A0F7-7446FB6155CB}" type="parTrans" cxnId="{BF4C8118-5EBF-F845-8AFE-3A5A2060983F}">
      <dgm:prSet/>
      <dgm:spPr/>
    </dgm:pt>
    <dgm:pt modelId="{60981285-9207-49EE-8630-BB3379BB760E}" type="sibTrans" cxnId="{BF4C8118-5EBF-F845-8AFE-3A5A2060983F}">
      <dgm:prSet/>
      <dgm:spPr/>
      <dgm:t>
        <a:bodyPr/>
        <a:lstStyle/>
        <a:p>
          <a:endParaRPr lang="en-US"/>
        </a:p>
      </dgm:t>
    </dgm:pt>
    <dgm:pt modelId="{412C561F-2D14-4BF8-BB41-D031EF92D749}">
      <dgm:prSet phldr="0"/>
      <dgm:spPr/>
      <dgm:t>
        <a:bodyPr/>
        <a:lstStyle/>
        <a:p>
          <a:pPr rtl="0"/>
          <a:r>
            <a:rPr lang="en-US" b="1">
              <a:solidFill>
                <a:schemeClr val="tx1"/>
              </a:solidFill>
              <a:latin typeface="Calibri Light" panose="020F0302020204030204"/>
            </a:rPr>
            <a:t>Data Cleaning</a:t>
          </a:r>
          <a:endParaRPr lang="en-US" b="1">
            <a:solidFill>
              <a:schemeClr val="tx1"/>
            </a:solidFill>
          </a:endParaRPr>
        </a:p>
      </dgm:t>
    </dgm:pt>
    <dgm:pt modelId="{DC321606-688C-495D-BA73-472E571738CF}" type="parTrans" cxnId="{6C1B60A8-7148-3742-85DD-8338D2D40E82}">
      <dgm:prSet/>
      <dgm:spPr/>
    </dgm:pt>
    <dgm:pt modelId="{3C5D2B85-0837-4898-A696-8B48193E7649}" type="sibTrans" cxnId="{6C1B60A8-7148-3742-85DD-8338D2D40E82}">
      <dgm:prSet/>
      <dgm:spPr/>
      <dgm:t>
        <a:bodyPr/>
        <a:lstStyle/>
        <a:p>
          <a:endParaRPr lang="en-US"/>
        </a:p>
      </dgm:t>
    </dgm:pt>
    <dgm:pt modelId="{F83CC2C7-4564-40C5-AAE5-EBC1F360FFC1}">
      <dgm:prSet phldr="0"/>
      <dgm:spPr/>
      <dgm:t>
        <a:bodyPr/>
        <a:lstStyle/>
        <a:p>
          <a:pPr rtl="0"/>
          <a:r>
            <a:rPr lang="en-US" b="1">
              <a:solidFill>
                <a:schemeClr val="tx1"/>
              </a:solidFill>
              <a:latin typeface="Calibri Light" panose="020F0302020204030204"/>
            </a:rPr>
            <a:t>Exploratory Data Analysis</a:t>
          </a:r>
          <a:endParaRPr lang="en-US" b="1">
            <a:solidFill>
              <a:schemeClr val="tx1"/>
            </a:solidFill>
          </a:endParaRPr>
        </a:p>
      </dgm:t>
    </dgm:pt>
    <dgm:pt modelId="{F68C9808-8F2A-4D3E-B495-6C225ECF7AD4}" type="parTrans" cxnId="{72674760-5158-CC47-9147-881D2AAE1CF7}">
      <dgm:prSet/>
      <dgm:spPr/>
    </dgm:pt>
    <dgm:pt modelId="{6D406BA8-A385-4A2E-9FCF-EA05B8FAC59C}" type="sibTrans" cxnId="{72674760-5158-CC47-9147-881D2AAE1CF7}">
      <dgm:prSet/>
      <dgm:spPr/>
      <dgm:t>
        <a:bodyPr/>
        <a:lstStyle/>
        <a:p>
          <a:endParaRPr lang="en-US"/>
        </a:p>
      </dgm:t>
    </dgm:pt>
    <dgm:pt modelId="{447AC166-7FBC-4308-9A3E-76F457DA756C}">
      <dgm:prSet phldr="0"/>
      <dgm:spPr/>
      <dgm:t>
        <a:bodyPr/>
        <a:lstStyle/>
        <a:p>
          <a:pPr rtl="0"/>
          <a:r>
            <a:rPr lang="en-US" b="1">
              <a:solidFill>
                <a:schemeClr val="tx1"/>
              </a:solidFill>
              <a:latin typeface="Calibri Light" panose="020F0302020204030204"/>
            </a:rPr>
            <a:t>Decision Making</a:t>
          </a:r>
          <a:endParaRPr lang="en-US" b="1">
            <a:solidFill>
              <a:schemeClr val="tx1"/>
            </a:solidFill>
          </a:endParaRPr>
        </a:p>
      </dgm:t>
    </dgm:pt>
    <dgm:pt modelId="{C04F813A-8316-4044-9D2A-9906A7134EFE}" type="parTrans" cxnId="{07F4700F-10A7-B14E-B517-C66DA7704608}">
      <dgm:prSet/>
      <dgm:spPr/>
    </dgm:pt>
    <dgm:pt modelId="{2DB841BD-FFC1-4594-98F3-573A262BA9B8}" type="sibTrans" cxnId="{07F4700F-10A7-B14E-B517-C66DA7704608}">
      <dgm:prSet/>
      <dgm:spPr/>
      <dgm:t>
        <a:bodyPr/>
        <a:lstStyle/>
        <a:p>
          <a:endParaRPr lang="en-US"/>
        </a:p>
      </dgm:t>
    </dgm:pt>
    <dgm:pt modelId="{7DD6FE10-7DE1-4E1F-B205-E60F0083BB52}" type="pres">
      <dgm:prSet presAssocID="{C3381C06-5A1A-445E-B841-666D28AF221C}" presName="diagram" presStyleCnt="0">
        <dgm:presLayoutVars>
          <dgm:dir/>
          <dgm:resizeHandles val="exact"/>
        </dgm:presLayoutVars>
      </dgm:prSet>
      <dgm:spPr/>
    </dgm:pt>
    <dgm:pt modelId="{0D457F03-7DFA-415C-8594-63C747D83FB2}" type="pres">
      <dgm:prSet presAssocID="{199257F9-8FD1-4068-98BA-8042A4320E79}" presName="node" presStyleLbl="node1" presStyleIdx="0" presStyleCnt="6">
        <dgm:presLayoutVars>
          <dgm:bulletEnabled val="1"/>
        </dgm:presLayoutVars>
      </dgm:prSet>
      <dgm:spPr/>
    </dgm:pt>
    <dgm:pt modelId="{B9E3135C-4FB2-4614-BAAD-2E0B7F400716}" type="pres">
      <dgm:prSet presAssocID="{146DF3F9-F50C-4CDD-8EAE-C9BA3ACA8A54}" presName="sibTrans" presStyleLbl="sibTrans2D1" presStyleIdx="0" presStyleCnt="5"/>
      <dgm:spPr/>
    </dgm:pt>
    <dgm:pt modelId="{47529BA6-2763-41D3-98CB-AA7285E38C98}" type="pres">
      <dgm:prSet presAssocID="{146DF3F9-F50C-4CDD-8EAE-C9BA3ACA8A54}" presName="connectorText" presStyleLbl="sibTrans2D1" presStyleIdx="0" presStyleCnt="5"/>
      <dgm:spPr/>
    </dgm:pt>
    <dgm:pt modelId="{C0301DCE-E330-4B0D-8883-A91FE9A7891D}" type="pres">
      <dgm:prSet presAssocID="{942F6699-A33D-42CC-A516-CCA9FC6BF212}" presName="node" presStyleLbl="node1" presStyleIdx="1" presStyleCnt="6">
        <dgm:presLayoutVars>
          <dgm:bulletEnabled val="1"/>
        </dgm:presLayoutVars>
      </dgm:prSet>
      <dgm:spPr/>
    </dgm:pt>
    <dgm:pt modelId="{E3C0F2C9-7A88-491C-9646-7AE6F482F998}" type="pres">
      <dgm:prSet presAssocID="{60981285-9207-49EE-8630-BB3379BB760E}" presName="sibTrans" presStyleLbl="sibTrans2D1" presStyleIdx="1" presStyleCnt="5"/>
      <dgm:spPr/>
    </dgm:pt>
    <dgm:pt modelId="{C05B66DA-E8B1-4854-AD8D-CE0E203F5653}" type="pres">
      <dgm:prSet presAssocID="{60981285-9207-49EE-8630-BB3379BB760E}" presName="connectorText" presStyleLbl="sibTrans2D1" presStyleIdx="1" presStyleCnt="5"/>
      <dgm:spPr/>
    </dgm:pt>
    <dgm:pt modelId="{1A38E79D-A66D-43C9-9E73-B967655B6D6A}" type="pres">
      <dgm:prSet presAssocID="{412C561F-2D14-4BF8-BB41-D031EF92D749}" presName="node" presStyleLbl="node1" presStyleIdx="2" presStyleCnt="6">
        <dgm:presLayoutVars>
          <dgm:bulletEnabled val="1"/>
        </dgm:presLayoutVars>
      </dgm:prSet>
      <dgm:spPr/>
    </dgm:pt>
    <dgm:pt modelId="{5BEB0756-A2CE-42BF-86A1-504E5EFA5F80}" type="pres">
      <dgm:prSet presAssocID="{3C5D2B85-0837-4898-A696-8B48193E7649}" presName="sibTrans" presStyleLbl="sibTrans2D1" presStyleIdx="2" presStyleCnt="5"/>
      <dgm:spPr/>
    </dgm:pt>
    <dgm:pt modelId="{87FB72EA-0958-4237-AEEC-E61122253037}" type="pres">
      <dgm:prSet presAssocID="{3C5D2B85-0837-4898-A696-8B48193E7649}" presName="connectorText" presStyleLbl="sibTrans2D1" presStyleIdx="2" presStyleCnt="5"/>
      <dgm:spPr/>
    </dgm:pt>
    <dgm:pt modelId="{F99E9561-0B8E-4329-9F92-FACEED9F551B}" type="pres">
      <dgm:prSet presAssocID="{F83CC2C7-4564-40C5-AAE5-EBC1F360FFC1}" presName="node" presStyleLbl="node1" presStyleIdx="3" presStyleCnt="6">
        <dgm:presLayoutVars>
          <dgm:bulletEnabled val="1"/>
        </dgm:presLayoutVars>
      </dgm:prSet>
      <dgm:spPr/>
    </dgm:pt>
    <dgm:pt modelId="{2EAE145E-B8DC-4DD3-A1B5-2825F85ED36B}" type="pres">
      <dgm:prSet presAssocID="{6D406BA8-A385-4A2E-9FCF-EA05B8FAC59C}" presName="sibTrans" presStyleLbl="sibTrans2D1" presStyleIdx="3" presStyleCnt="5"/>
      <dgm:spPr/>
    </dgm:pt>
    <dgm:pt modelId="{D4670598-DC51-45B2-B3DB-9B68E743FDC1}" type="pres">
      <dgm:prSet presAssocID="{6D406BA8-A385-4A2E-9FCF-EA05B8FAC59C}" presName="connectorText" presStyleLbl="sibTrans2D1" presStyleIdx="3" presStyleCnt="5"/>
      <dgm:spPr/>
    </dgm:pt>
    <dgm:pt modelId="{431B6D96-9338-4745-984C-47863FE3C91C}" type="pres">
      <dgm:prSet presAssocID="{A7C6DE82-EF02-4BF7-9D92-BC312D6BF8DC}" presName="node" presStyleLbl="node1" presStyleIdx="4" presStyleCnt="6">
        <dgm:presLayoutVars>
          <dgm:bulletEnabled val="1"/>
        </dgm:presLayoutVars>
      </dgm:prSet>
      <dgm:spPr/>
    </dgm:pt>
    <dgm:pt modelId="{FFCDC0F6-599E-4163-8E40-BB581962ACF8}" type="pres">
      <dgm:prSet presAssocID="{53FEB38E-19A0-4BB2-AA3F-CABB17127BD7}" presName="sibTrans" presStyleLbl="sibTrans2D1" presStyleIdx="4" presStyleCnt="5"/>
      <dgm:spPr/>
    </dgm:pt>
    <dgm:pt modelId="{189E1D40-3BF8-4674-A2B5-84482391E6FD}" type="pres">
      <dgm:prSet presAssocID="{53FEB38E-19A0-4BB2-AA3F-CABB17127BD7}" presName="connectorText" presStyleLbl="sibTrans2D1" presStyleIdx="4" presStyleCnt="5"/>
      <dgm:spPr/>
    </dgm:pt>
    <dgm:pt modelId="{5398F006-FA60-4EAB-8A1B-0453A83CEA0A}" type="pres">
      <dgm:prSet presAssocID="{447AC166-7FBC-4308-9A3E-76F457DA756C}" presName="node" presStyleLbl="node1" presStyleIdx="5" presStyleCnt="6">
        <dgm:presLayoutVars>
          <dgm:bulletEnabled val="1"/>
        </dgm:presLayoutVars>
      </dgm:prSet>
      <dgm:spPr/>
    </dgm:pt>
  </dgm:ptLst>
  <dgm:cxnLst>
    <dgm:cxn modelId="{0058AC0A-CFB0-FB48-9869-2A2784151E7D}" type="presOf" srcId="{447AC166-7FBC-4308-9A3E-76F457DA756C}" destId="{5398F006-FA60-4EAB-8A1B-0453A83CEA0A}" srcOrd="0" destOrd="0" presId="urn:microsoft.com/office/officeart/2005/8/layout/process5"/>
    <dgm:cxn modelId="{07F4700F-10A7-B14E-B517-C66DA7704608}" srcId="{C3381C06-5A1A-445E-B841-666D28AF221C}" destId="{447AC166-7FBC-4308-9A3E-76F457DA756C}" srcOrd="5" destOrd="0" parTransId="{C04F813A-8316-4044-9D2A-9906A7134EFE}" sibTransId="{2DB841BD-FFC1-4594-98F3-573A262BA9B8}"/>
    <dgm:cxn modelId="{BF4C8118-5EBF-F845-8AFE-3A5A2060983F}" srcId="{C3381C06-5A1A-445E-B841-666D28AF221C}" destId="{942F6699-A33D-42CC-A516-CCA9FC6BF212}" srcOrd="1" destOrd="0" parTransId="{9565F676-A741-4A8A-A0F7-7446FB6155CB}" sibTransId="{60981285-9207-49EE-8630-BB3379BB760E}"/>
    <dgm:cxn modelId="{6769872C-38A3-F341-9780-13F407664658}" type="presOf" srcId="{146DF3F9-F50C-4CDD-8EAE-C9BA3ACA8A54}" destId="{B9E3135C-4FB2-4614-BAAD-2E0B7F400716}" srcOrd="0" destOrd="0" presId="urn:microsoft.com/office/officeart/2005/8/layout/process5"/>
    <dgm:cxn modelId="{B82A0B2E-961E-B94F-9416-D6168AAF5815}" type="presOf" srcId="{199257F9-8FD1-4068-98BA-8042A4320E79}" destId="{0D457F03-7DFA-415C-8594-63C747D83FB2}" srcOrd="0" destOrd="0" presId="urn:microsoft.com/office/officeart/2005/8/layout/process5"/>
    <dgm:cxn modelId="{91803742-8BA3-F440-8134-9E58ED327584}" type="presOf" srcId="{3C5D2B85-0837-4898-A696-8B48193E7649}" destId="{5BEB0756-A2CE-42BF-86A1-504E5EFA5F80}" srcOrd="0" destOrd="0" presId="urn:microsoft.com/office/officeart/2005/8/layout/process5"/>
    <dgm:cxn modelId="{F6573943-F6EE-6A40-8942-D41EEB5773E0}" type="presOf" srcId="{53FEB38E-19A0-4BB2-AA3F-CABB17127BD7}" destId="{FFCDC0F6-599E-4163-8E40-BB581962ACF8}" srcOrd="0" destOrd="0" presId="urn:microsoft.com/office/officeart/2005/8/layout/process5"/>
    <dgm:cxn modelId="{351F7D4A-9D1A-944D-B477-021BB8FCCE39}" type="presOf" srcId="{60981285-9207-49EE-8630-BB3379BB760E}" destId="{C05B66DA-E8B1-4854-AD8D-CE0E203F5653}" srcOrd="1" destOrd="0" presId="urn:microsoft.com/office/officeart/2005/8/layout/process5"/>
    <dgm:cxn modelId="{B11D0D54-5B6F-1644-BCFA-DDED4F40FC9E}" type="presOf" srcId="{6D406BA8-A385-4A2E-9FCF-EA05B8FAC59C}" destId="{2EAE145E-B8DC-4DD3-A1B5-2825F85ED36B}" srcOrd="0" destOrd="0" presId="urn:microsoft.com/office/officeart/2005/8/layout/process5"/>
    <dgm:cxn modelId="{8945E255-FB0A-3F49-8011-089B9EAF0A3E}" type="presOf" srcId="{146DF3F9-F50C-4CDD-8EAE-C9BA3ACA8A54}" destId="{47529BA6-2763-41D3-98CB-AA7285E38C98}" srcOrd="1" destOrd="0" presId="urn:microsoft.com/office/officeart/2005/8/layout/process5"/>
    <dgm:cxn modelId="{72674760-5158-CC47-9147-881D2AAE1CF7}" srcId="{C3381C06-5A1A-445E-B841-666D28AF221C}" destId="{F83CC2C7-4564-40C5-AAE5-EBC1F360FFC1}" srcOrd="3" destOrd="0" parTransId="{F68C9808-8F2A-4D3E-B495-6C225ECF7AD4}" sibTransId="{6D406BA8-A385-4A2E-9FCF-EA05B8FAC59C}"/>
    <dgm:cxn modelId="{839E887F-A9A8-2D48-8EFB-C5C197B61606}" type="presOf" srcId="{53FEB38E-19A0-4BB2-AA3F-CABB17127BD7}" destId="{189E1D40-3BF8-4674-A2B5-84482391E6FD}" srcOrd="1" destOrd="0" presId="urn:microsoft.com/office/officeart/2005/8/layout/process5"/>
    <dgm:cxn modelId="{35492189-346F-884D-84F0-23B7D0BCCC98}" type="presOf" srcId="{6D406BA8-A385-4A2E-9FCF-EA05B8FAC59C}" destId="{D4670598-DC51-45B2-B3DB-9B68E743FDC1}" srcOrd="1" destOrd="0" presId="urn:microsoft.com/office/officeart/2005/8/layout/process5"/>
    <dgm:cxn modelId="{40427B8A-4DFA-B44E-A550-416F6D51A553}" type="presOf" srcId="{F83CC2C7-4564-40C5-AAE5-EBC1F360FFC1}" destId="{F99E9561-0B8E-4329-9F92-FACEED9F551B}" srcOrd="0" destOrd="0" presId="urn:microsoft.com/office/officeart/2005/8/layout/process5"/>
    <dgm:cxn modelId="{5437DDA1-BF1D-4F42-9E12-E545947379A4}" type="presOf" srcId="{3C5D2B85-0837-4898-A696-8B48193E7649}" destId="{87FB72EA-0958-4237-AEEC-E61122253037}" srcOrd="1" destOrd="0" presId="urn:microsoft.com/office/officeart/2005/8/layout/process5"/>
    <dgm:cxn modelId="{81A0B1A4-AD92-4DA0-9D88-0271FC763575}" type="presOf" srcId="{A7C6DE82-EF02-4BF7-9D92-BC312D6BF8DC}" destId="{431B6D96-9338-4745-984C-47863FE3C91C}" srcOrd="0" destOrd="0" presId="urn:microsoft.com/office/officeart/2005/8/layout/process5"/>
    <dgm:cxn modelId="{6C1B60A8-7148-3742-85DD-8338D2D40E82}" srcId="{C3381C06-5A1A-445E-B841-666D28AF221C}" destId="{412C561F-2D14-4BF8-BB41-D031EF92D749}" srcOrd="2" destOrd="0" parTransId="{DC321606-688C-495D-BA73-472E571738CF}" sibTransId="{3C5D2B85-0837-4898-A696-8B48193E7649}"/>
    <dgm:cxn modelId="{933FC7B2-C0AB-FD46-AAE2-5D4A09FCF1C4}" srcId="{C3381C06-5A1A-445E-B841-666D28AF221C}" destId="{199257F9-8FD1-4068-98BA-8042A4320E79}" srcOrd="0" destOrd="0" parTransId="{671724E1-CCD3-4B0F-8EB5-3549BF47B3A2}" sibTransId="{146DF3F9-F50C-4CDD-8EAE-C9BA3ACA8A54}"/>
    <dgm:cxn modelId="{5DBC86BF-31CC-4A33-A867-9FE616D542AD}" type="presOf" srcId="{C3381C06-5A1A-445E-B841-666D28AF221C}" destId="{7DD6FE10-7DE1-4E1F-B205-E60F0083BB52}" srcOrd="0" destOrd="0" presId="urn:microsoft.com/office/officeart/2005/8/layout/process5"/>
    <dgm:cxn modelId="{D7CD9ACF-2E5B-0246-BEC5-0DF611B52DE8}" type="presOf" srcId="{412C561F-2D14-4BF8-BB41-D031EF92D749}" destId="{1A38E79D-A66D-43C9-9E73-B967655B6D6A}" srcOrd="0" destOrd="0" presId="urn:microsoft.com/office/officeart/2005/8/layout/process5"/>
    <dgm:cxn modelId="{7D41B3CF-82F9-EB48-824D-D1C219D578B9}" type="presOf" srcId="{60981285-9207-49EE-8630-BB3379BB760E}" destId="{E3C0F2C9-7A88-491C-9646-7AE6F482F998}" srcOrd="0" destOrd="0" presId="urn:microsoft.com/office/officeart/2005/8/layout/process5"/>
    <dgm:cxn modelId="{C1BB8ED6-9769-4E22-97DA-0C96A2585E9D}" srcId="{C3381C06-5A1A-445E-B841-666D28AF221C}" destId="{A7C6DE82-EF02-4BF7-9D92-BC312D6BF8DC}" srcOrd="4" destOrd="0" parTransId="{25AC6DCB-7C64-41CC-A532-45A8E88A4393}" sibTransId="{53FEB38E-19A0-4BB2-AA3F-CABB17127BD7}"/>
    <dgm:cxn modelId="{743FCFDF-902F-DF4B-AFD2-CB76A4454DAE}" type="presOf" srcId="{942F6699-A33D-42CC-A516-CCA9FC6BF212}" destId="{C0301DCE-E330-4B0D-8883-A91FE9A7891D}" srcOrd="0" destOrd="0" presId="urn:microsoft.com/office/officeart/2005/8/layout/process5"/>
    <dgm:cxn modelId="{703CA177-B467-3344-95DA-D404BCBAA118}" type="presParOf" srcId="{7DD6FE10-7DE1-4E1F-B205-E60F0083BB52}" destId="{0D457F03-7DFA-415C-8594-63C747D83FB2}" srcOrd="0" destOrd="0" presId="urn:microsoft.com/office/officeart/2005/8/layout/process5"/>
    <dgm:cxn modelId="{25074CA9-CC9E-3148-B0B6-D11D9E0F8259}" type="presParOf" srcId="{7DD6FE10-7DE1-4E1F-B205-E60F0083BB52}" destId="{B9E3135C-4FB2-4614-BAAD-2E0B7F400716}" srcOrd="1" destOrd="0" presId="urn:microsoft.com/office/officeart/2005/8/layout/process5"/>
    <dgm:cxn modelId="{44A87F28-5D39-634E-A7C2-4F2A9BD1F688}" type="presParOf" srcId="{B9E3135C-4FB2-4614-BAAD-2E0B7F400716}" destId="{47529BA6-2763-41D3-98CB-AA7285E38C98}" srcOrd="0" destOrd="0" presId="urn:microsoft.com/office/officeart/2005/8/layout/process5"/>
    <dgm:cxn modelId="{B4417581-1A26-BB4B-9ED4-D42C86F552EB}" type="presParOf" srcId="{7DD6FE10-7DE1-4E1F-B205-E60F0083BB52}" destId="{C0301DCE-E330-4B0D-8883-A91FE9A7891D}" srcOrd="2" destOrd="0" presId="urn:microsoft.com/office/officeart/2005/8/layout/process5"/>
    <dgm:cxn modelId="{FBA76342-7BD9-CA4D-A507-6C95B9F8CD00}" type="presParOf" srcId="{7DD6FE10-7DE1-4E1F-B205-E60F0083BB52}" destId="{E3C0F2C9-7A88-491C-9646-7AE6F482F998}" srcOrd="3" destOrd="0" presId="urn:microsoft.com/office/officeart/2005/8/layout/process5"/>
    <dgm:cxn modelId="{62AC7E3C-C6AE-7046-B05B-2D7E07A9D60B}" type="presParOf" srcId="{E3C0F2C9-7A88-491C-9646-7AE6F482F998}" destId="{C05B66DA-E8B1-4854-AD8D-CE0E203F5653}" srcOrd="0" destOrd="0" presId="urn:microsoft.com/office/officeart/2005/8/layout/process5"/>
    <dgm:cxn modelId="{D6626941-B31A-064B-8D56-BA43D728359F}" type="presParOf" srcId="{7DD6FE10-7DE1-4E1F-B205-E60F0083BB52}" destId="{1A38E79D-A66D-43C9-9E73-B967655B6D6A}" srcOrd="4" destOrd="0" presId="urn:microsoft.com/office/officeart/2005/8/layout/process5"/>
    <dgm:cxn modelId="{76F61849-4081-A148-84D5-7A58B625131A}" type="presParOf" srcId="{7DD6FE10-7DE1-4E1F-B205-E60F0083BB52}" destId="{5BEB0756-A2CE-42BF-86A1-504E5EFA5F80}" srcOrd="5" destOrd="0" presId="urn:microsoft.com/office/officeart/2005/8/layout/process5"/>
    <dgm:cxn modelId="{A70C21D4-CC95-6242-AD51-EA34FF57CC85}" type="presParOf" srcId="{5BEB0756-A2CE-42BF-86A1-504E5EFA5F80}" destId="{87FB72EA-0958-4237-AEEC-E61122253037}" srcOrd="0" destOrd="0" presId="urn:microsoft.com/office/officeart/2005/8/layout/process5"/>
    <dgm:cxn modelId="{30E19164-2516-AE43-9CAC-E151232C4068}" type="presParOf" srcId="{7DD6FE10-7DE1-4E1F-B205-E60F0083BB52}" destId="{F99E9561-0B8E-4329-9F92-FACEED9F551B}" srcOrd="6" destOrd="0" presId="urn:microsoft.com/office/officeart/2005/8/layout/process5"/>
    <dgm:cxn modelId="{556E30EE-7E27-C64B-9819-C795AA28B346}" type="presParOf" srcId="{7DD6FE10-7DE1-4E1F-B205-E60F0083BB52}" destId="{2EAE145E-B8DC-4DD3-A1B5-2825F85ED36B}" srcOrd="7" destOrd="0" presId="urn:microsoft.com/office/officeart/2005/8/layout/process5"/>
    <dgm:cxn modelId="{46459F9E-CF5E-8646-9968-A5C851103268}" type="presParOf" srcId="{2EAE145E-B8DC-4DD3-A1B5-2825F85ED36B}" destId="{D4670598-DC51-45B2-B3DB-9B68E743FDC1}" srcOrd="0" destOrd="0" presId="urn:microsoft.com/office/officeart/2005/8/layout/process5"/>
    <dgm:cxn modelId="{2790C663-10B9-4191-A02C-6DA489D3D2D0}" type="presParOf" srcId="{7DD6FE10-7DE1-4E1F-B205-E60F0083BB52}" destId="{431B6D96-9338-4745-984C-47863FE3C91C}" srcOrd="8" destOrd="0" presId="urn:microsoft.com/office/officeart/2005/8/layout/process5"/>
    <dgm:cxn modelId="{BC8DA2BD-E8C2-B548-A49E-6C5142E35859}" type="presParOf" srcId="{7DD6FE10-7DE1-4E1F-B205-E60F0083BB52}" destId="{FFCDC0F6-599E-4163-8E40-BB581962ACF8}" srcOrd="9" destOrd="0" presId="urn:microsoft.com/office/officeart/2005/8/layout/process5"/>
    <dgm:cxn modelId="{D6DE086D-4CAF-6B43-9BE1-D8C748B89B53}" type="presParOf" srcId="{FFCDC0F6-599E-4163-8E40-BB581962ACF8}" destId="{189E1D40-3BF8-4674-A2B5-84482391E6FD}" srcOrd="0" destOrd="0" presId="urn:microsoft.com/office/officeart/2005/8/layout/process5"/>
    <dgm:cxn modelId="{2ABF4E63-F2BA-5F4C-AD52-4AA804DFFCA1}" type="presParOf" srcId="{7DD6FE10-7DE1-4E1F-B205-E60F0083BB52}" destId="{5398F006-FA60-4EAB-8A1B-0453A83CEA0A}" srcOrd="10" destOrd="0" presId="urn:microsoft.com/office/officeart/2005/8/layout/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8ED541A-EE93-C844-A537-6E8C13833278}" type="doc">
      <dgm:prSet loTypeId="urn:microsoft.com/office/officeart/2005/8/layout/vList2" loCatId="" qsTypeId="urn:microsoft.com/office/officeart/2005/8/quickstyle/simple1" qsCatId="simple" csTypeId="urn:microsoft.com/office/officeart/2005/8/colors/accent1_2" csCatId="accent1" phldr="1"/>
      <dgm:spPr/>
      <dgm:t>
        <a:bodyPr/>
        <a:lstStyle/>
        <a:p>
          <a:endParaRPr lang="en-US"/>
        </a:p>
      </dgm:t>
    </dgm:pt>
    <dgm:pt modelId="{AB698EA8-593A-4868-972C-2BDB67AB36B2}">
      <dgm:prSet phldr="0" custT="1"/>
      <dgm:spPr/>
      <dgm:t>
        <a:bodyPr/>
        <a:lstStyle/>
        <a:p>
          <a:pPr algn="just" rtl="0"/>
          <a:r>
            <a:rPr lang="en-US" sz="3200" b="1">
              <a:solidFill>
                <a:schemeClr val="tx1"/>
              </a:solidFill>
              <a:latin typeface="Calibri Light"/>
              <a:cs typeface="Calibri Light"/>
            </a:rPr>
            <a:t>Most of the restaurants are present in the Manhattan location of the New York</a:t>
          </a:r>
        </a:p>
      </dgm:t>
    </dgm:pt>
    <dgm:pt modelId="{970526BC-7928-4336-8874-65BE85C0D45E}" type="parTrans" cxnId="{E3EEC9D7-7E99-421E-9014-8E75623C3B21}">
      <dgm:prSet/>
      <dgm:spPr/>
      <dgm:t>
        <a:bodyPr/>
        <a:lstStyle/>
        <a:p>
          <a:endParaRPr lang="en-US"/>
        </a:p>
      </dgm:t>
    </dgm:pt>
    <dgm:pt modelId="{F6AD3000-53C8-4E85-9247-9D40CCC6118F}" type="sibTrans" cxnId="{E3EEC9D7-7E99-421E-9014-8E75623C3B21}">
      <dgm:prSet/>
      <dgm:spPr/>
      <dgm:t>
        <a:bodyPr/>
        <a:lstStyle/>
        <a:p>
          <a:endParaRPr lang="en-US"/>
        </a:p>
      </dgm:t>
    </dgm:pt>
    <dgm:pt modelId="{4F48B896-EC4F-453E-86E1-DD8D1495A153}">
      <dgm:prSet phldr="0" custT="1"/>
      <dgm:spPr/>
      <dgm:t>
        <a:bodyPr/>
        <a:lstStyle/>
        <a:p>
          <a:pPr algn="just" rtl="0"/>
          <a:r>
            <a:rPr lang="en-US" sz="3200" b="1">
              <a:solidFill>
                <a:schemeClr val="tx1"/>
              </a:solidFill>
              <a:latin typeface="Calibri Light"/>
              <a:cs typeface="Calibri Light"/>
            </a:rPr>
            <a:t>More than 60% of the restaurants are non-compliant</a:t>
          </a:r>
        </a:p>
      </dgm:t>
    </dgm:pt>
    <dgm:pt modelId="{976FE68F-01CD-4BBC-8C0C-41163068D384}" type="parTrans" cxnId="{8F6EAEA1-1FD6-4587-9E7D-0C4B4822C5DE}">
      <dgm:prSet/>
      <dgm:spPr/>
      <dgm:t>
        <a:bodyPr/>
        <a:lstStyle/>
        <a:p>
          <a:endParaRPr lang="en-US"/>
        </a:p>
      </dgm:t>
    </dgm:pt>
    <dgm:pt modelId="{01FD5559-5DC0-4AA0-869B-8B0E48DF535C}" type="sibTrans" cxnId="{8F6EAEA1-1FD6-4587-9E7D-0C4B4822C5DE}">
      <dgm:prSet/>
      <dgm:spPr/>
      <dgm:t>
        <a:bodyPr/>
        <a:lstStyle/>
        <a:p>
          <a:endParaRPr lang="en-US"/>
        </a:p>
      </dgm:t>
    </dgm:pt>
    <dgm:pt modelId="{47CDCD0F-BD0A-484A-BA08-DA44CFD76C29}">
      <dgm:prSet phldr="0" custT="1"/>
      <dgm:spPr/>
      <dgm:t>
        <a:bodyPr/>
        <a:lstStyle/>
        <a:p>
          <a:pPr algn="just" rtl="0"/>
          <a:r>
            <a:rPr lang="en-US" sz="3200" b="1">
              <a:solidFill>
                <a:schemeClr val="tx1"/>
              </a:solidFill>
              <a:latin typeface="Calibri Light"/>
              <a:cs typeface="Calibri Light"/>
            </a:rPr>
            <a:t>The project is in progress and we are still working on adding more visualizations</a:t>
          </a:r>
        </a:p>
      </dgm:t>
    </dgm:pt>
    <dgm:pt modelId="{3DC1BB66-F685-406B-87F7-C302EE043D54}" type="parTrans" cxnId="{2DD7AC08-5D4E-430E-9D02-FDCB86C4C820}">
      <dgm:prSet/>
      <dgm:spPr/>
      <dgm:t>
        <a:bodyPr/>
        <a:lstStyle/>
        <a:p>
          <a:endParaRPr lang="en-US"/>
        </a:p>
      </dgm:t>
    </dgm:pt>
    <dgm:pt modelId="{948C4A4C-C744-4314-8C62-83BCD7AD8428}" type="sibTrans" cxnId="{2DD7AC08-5D4E-430E-9D02-FDCB86C4C820}">
      <dgm:prSet/>
      <dgm:spPr/>
      <dgm:t>
        <a:bodyPr/>
        <a:lstStyle/>
        <a:p>
          <a:endParaRPr lang="en-US"/>
        </a:p>
      </dgm:t>
    </dgm:pt>
    <dgm:pt modelId="{9E67F0CD-AF40-014D-A770-E44007698605}" type="pres">
      <dgm:prSet presAssocID="{A8ED541A-EE93-C844-A537-6E8C13833278}" presName="linear" presStyleCnt="0">
        <dgm:presLayoutVars>
          <dgm:animLvl val="lvl"/>
          <dgm:resizeHandles val="exact"/>
        </dgm:presLayoutVars>
      </dgm:prSet>
      <dgm:spPr/>
    </dgm:pt>
    <dgm:pt modelId="{0E2464BC-0D17-4636-AC99-BEF0BD254772}" type="pres">
      <dgm:prSet presAssocID="{AB698EA8-593A-4868-972C-2BDB67AB36B2}" presName="parentText" presStyleLbl="node1" presStyleIdx="0" presStyleCnt="3">
        <dgm:presLayoutVars>
          <dgm:chMax val="0"/>
          <dgm:bulletEnabled val="1"/>
        </dgm:presLayoutVars>
      </dgm:prSet>
      <dgm:spPr/>
    </dgm:pt>
    <dgm:pt modelId="{21655A34-69FD-4EF3-B2DB-ACCF80F1C877}" type="pres">
      <dgm:prSet presAssocID="{F6AD3000-53C8-4E85-9247-9D40CCC6118F}" presName="spacer" presStyleCnt="0"/>
      <dgm:spPr/>
    </dgm:pt>
    <dgm:pt modelId="{381B0BE0-A431-47FF-B25A-26564BFE44E8}" type="pres">
      <dgm:prSet presAssocID="{4F48B896-EC4F-453E-86E1-DD8D1495A153}" presName="parentText" presStyleLbl="node1" presStyleIdx="1" presStyleCnt="3">
        <dgm:presLayoutVars>
          <dgm:chMax val="0"/>
          <dgm:bulletEnabled val="1"/>
        </dgm:presLayoutVars>
      </dgm:prSet>
      <dgm:spPr/>
    </dgm:pt>
    <dgm:pt modelId="{148842C7-3EBB-4A92-A851-F8B5B0F9284A}" type="pres">
      <dgm:prSet presAssocID="{01FD5559-5DC0-4AA0-869B-8B0E48DF535C}" presName="spacer" presStyleCnt="0"/>
      <dgm:spPr/>
    </dgm:pt>
    <dgm:pt modelId="{FF44BA15-9344-4711-9D72-6BF334D771DB}" type="pres">
      <dgm:prSet presAssocID="{47CDCD0F-BD0A-484A-BA08-DA44CFD76C29}" presName="parentText" presStyleLbl="node1" presStyleIdx="2" presStyleCnt="3">
        <dgm:presLayoutVars>
          <dgm:chMax val="0"/>
          <dgm:bulletEnabled val="1"/>
        </dgm:presLayoutVars>
      </dgm:prSet>
      <dgm:spPr/>
    </dgm:pt>
  </dgm:ptLst>
  <dgm:cxnLst>
    <dgm:cxn modelId="{2DD7AC08-5D4E-430E-9D02-FDCB86C4C820}" srcId="{A8ED541A-EE93-C844-A537-6E8C13833278}" destId="{47CDCD0F-BD0A-484A-BA08-DA44CFD76C29}" srcOrd="2" destOrd="0" parTransId="{3DC1BB66-F685-406B-87F7-C302EE043D54}" sibTransId="{948C4A4C-C744-4314-8C62-83BCD7AD8428}"/>
    <dgm:cxn modelId="{097D2F1F-59D6-4F66-A49A-7FBFDE6FFEF0}" type="presOf" srcId="{47CDCD0F-BD0A-484A-BA08-DA44CFD76C29}" destId="{FF44BA15-9344-4711-9D72-6BF334D771DB}" srcOrd="0" destOrd="0" presId="urn:microsoft.com/office/officeart/2005/8/layout/vList2"/>
    <dgm:cxn modelId="{3B80C228-D348-4281-AC0F-E2F1047D8659}" type="presOf" srcId="{AB698EA8-593A-4868-972C-2BDB67AB36B2}" destId="{0E2464BC-0D17-4636-AC99-BEF0BD254772}" srcOrd="0" destOrd="0" presId="urn:microsoft.com/office/officeart/2005/8/layout/vList2"/>
    <dgm:cxn modelId="{DC0F1086-E540-DF4D-860C-87BE3C5855E1}" type="presOf" srcId="{A8ED541A-EE93-C844-A537-6E8C13833278}" destId="{9E67F0CD-AF40-014D-A770-E44007698605}" srcOrd="0" destOrd="0" presId="urn:microsoft.com/office/officeart/2005/8/layout/vList2"/>
    <dgm:cxn modelId="{8F6EAEA1-1FD6-4587-9E7D-0C4B4822C5DE}" srcId="{A8ED541A-EE93-C844-A537-6E8C13833278}" destId="{4F48B896-EC4F-453E-86E1-DD8D1495A153}" srcOrd="1" destOrd="0" parTransId="{976FE68F-01CD-4BBC-8C0C-41163068D384}" sibTransId="{01FD5559-5DC0-4AA0-869B-8B0E48DF535C}"/>
    <dgm:cxn modelId="{5CEAD9B2-2B0F-4A32-AE97-B8F5AC53AD24}" type="presOf" srcId="{4F48B896-EC4F-453E-86E1-DD8D1495A153}" destId="{381B0BE0-A431-47FF-B25A-26564BFE44E8}" srcOrd="0" destOrd="0" presId="urn:microsoft.com/office/officeart/2005/8/layout/vList2"/>
    <dgm:cxn modelId="{E3EEC9D7-7E99-421E-9014-8E75623C3B21}" srcId="{A8ED541A-EE93-C844-A537-6E8C13833278}" destId="{AB698EA8-593A-4868-972C-2BDB67AB36B2}" srcOrd="0" destOrd="0" parTransId="{970526BC-7928-4336-8874-65BE85C0D45E}" sibTransId="{F6AD3000-53C8-4E85-9247-9D40CCC6118F}"/>
    <dgm:cxn modelId="{D6AA1663-6491-49A4-BBD2-10FEFD284CEE}" type="presParOf" srcId="{9E67F0CD-AF40-014D-A770-E44007698605}" destId="{0E2464BC-0D17-4636-AC99-BEF0BD254772}" srcOrd="0" destOrd="0" presId="urn:microsoft.com/office/officeart/2005/8/layout/vList2"/>
    <dgm:cxn modelId="{64CACEAF-FB5D-42B9-8BCF-4470732C572C}" type="presParOf" srcId="{9E67F0CD-AF40-014D-A770-E44007698605}" destId="{21655A34-69FD-4EF3-B2DB-ACCF80F1C877}" srcOrd="1" destOrd="0" presId="urn:microsoft.com/office/officeart/2005/8/layout/vList2"/>
    <dgm:cxn modelId="{4ECB0BB9-143C-41E7-8B2C-9E15100EB006}" type="presParOf" srcId="{9E67F0CD-AF40-014D-A770-E44007698605}" destId="{381B0BE0-A431-47FF-B25A-26564BFE44E8}" srcOrd="2" destOrd="0" presId="urn:microsoft.com/office/officeart/2005/8/layout/vList2"/>
    <dgm:cxn modelId="{E139D311-730F-451A-A5FB-D732DE259295}" type="presParOf" srcId="{9E67F0CD-AF40-014D-A770-E44007698605}" destId="{148842C7-3EBB-4A92-A851-F8B5B0F9284A}" srcOrd="3" destOrd="0" presId="urn:microsoft.com/office/officeart/2005/8/layout/vList2"/>
    <dgm:cxn modelId="{6609D762-094E-4C00-ABED-8244317D1EED}" type="presParOf" srcId="{9E67F0CD-AF40-014D-A770-E44007698605}" destId="{FF44BA15-9344-4711-9D72-6BF334D771DB}"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8ED541A-EE93-C844-A537-6E8C13833278}" type="doc">
      <dgm:prSet loTypeId="urn:microsoft.com/office/officeart/2005/8/layout/vList2" loCatId="" qsTypeId="urn:microsoft.com/office/officeart/2005/8/quickstyle/simple1" qsCatId="simple" csTypeId="urn:microsoft.com/office/officeart/2005/8/colors/accent1_2" csCatId="accent1" phldr="1"/>
      <dgm:spPr/>
      <dgm:t>
        <a:bodyPr/>
        <a:lstStyle/>
        <a:p>
          <a:endParaRPr lang="en-US"/>
        </a:p>
      </dgm:t>
    </dgm:pt>
    <dgm:pt modelId="{AB698EA8-593A-4868-972C-2BDB67AB36B2}">
      <dgm:prSet phldr="0"/>
      <dgm:spPr/>
      <dgm:t>
        <a:bodyPr/>
        <a:lstStyle/>
        <a:p>
          <a:pPr rtl="0"/>
          <a:r>
            <a:rPr lang="en-US" b="0">
              <a:solidFill>
                <a:schemeClr val="tx1"/>
              </a:solidFill>
            </a:rPr>
            <a:t>Dataset had a lot of null values and removing all of them was resulting in the loss of data</a:t>
          </a:r>
          <a:r>
            <a:rPr lang="en-US" b="0">
              <a:solidFill>
                <a:schemeClr val="tx1"/>
              </a:solidFill>
              <a:latin typeface="Calibri Light"/>
            </a:rPr>
            <a:t>  </a:t>
          </a:r>
          <a:endParaRPr lang="en-US" b="0">
            <a:solidFill>
              <a:schemeClr val="tx1"/>
            </a:solidFill>
            <a:latin typeface="Calibri Light"/>
            <a:cs typeface="Calibri Light"/>
          </a:endParaRPr>
        </a:p>
      </dgm:t>
    </dgm:pt>
    <dgm:pt modelId="{970526BC-7928-4336-8874-65BE85C0D45E}" type="parTrans" cxnId="{E3EEC9D7-7E99-421E-9014-8E75623C3B21}">
      <dgm:prSet/>
      <dgm:spPr/>
      <dgm:t>
        <a:bodyPr/>
        <a:lstStyle/>
        <a:p>
          <a:endParaRPr lang="en-US"/>
        </a:p>
      </dgm:t>
    </dgm:pt>
    <dgm:pt modelId="{F6AD3000-53C8-4E85-9247-9D40CCC6118F}" type="sibTrans" cxnId="{E3EEC9D7-7E99-421E-9014-8E75623C3B21}">
      <dgm:prSet/>
      <dgm:spPr/>
      <dgm:t>
        <a:bodyPr/>
        <a:lstStyle/>
        <a:p>
          <a:endParaRPr lang="en-US"/>
        </a:p>
      </dgm:t>
    </dgm:pt>
    <dgm:pt modelId="{4F48B896-EC4F-453E-86E1-DD8D1495A153}">
      <dgm:prSet phldr="0"/>
      <dgm:spPr/>
      <dgm:t>
        <a:bodyPr/>
        <a:lstStyle/>
        <a:p>
          <a:pPr rtl="0"/>
          <a:r>
            <a:rPr lang="en-US" b="0">
              <a:solidFill>
                <a:schemeClr val="tx1"/>
              </a:solidFill>
              <a:latin typeface="+mn-lt"/>
              <a:cs typeface="Calibri Light"/>
            </a:rPr>
            <a:t>Converting data to correct data types (Pandas DataFrame to GeoPandas)</a:t>
          </a:r>
        </a:p>
      </dgm:t>
    </dgm:pt>
    <dgm:pt modelId="{976FE68F-01CD-4BBC-8C0C-41163068D384}" type="parTrans" cxnId="{8F6EAEA1-1FD6-4587-9E7D-0C4B4822C5DE}">
      <dgm:prSet/>
      <dgm:spPr/>
      <dgm:t>
        <a:bodyPr/>
        <a:lstStyle/>
        <a:p>
          <a:endParaRPr lang="en-US"/>
        </a:p>
      </dgm:t>
    </dgm:pt>
    <dgm:pt modelId="{01FD5559-5DC0-4AA0-869B-8B0E48DF535C}" type="sibTrans" cxnId="{8F6EAEA1-1FD6-4587-9E7D-0C4B4822C5DE}">
      <dgm:prSet/>
      <dgm:spPr/>
      <dgm:t>
        <a:bodyPr/>
        <a:lstStyle/>
        <a:p>
          <a:endParaRPr lang="en-US"/>
        </a:p>
      </dgm:t>
    </dgm:pt>
    <dgm:pt modelId="{9738210C-F597-4892-B7E3-80E1EF6F7702}">
      <dgm:prSet phldr="0"/>
      <dgm:spPr/>
      <dgm:t>
        <a:bodyPr/>
        <a:lstStyle/>
        <a:p>
          <a:pPr rtl="0"/>
          <a:r>
            <a:rPr lang="en-US" b="0">
              <a:solidFill>
                <a:schemeClr val="tx1"/>
              </a:solidFill>
              <a:latin typeface="+mn-lt"/>
              <a:cs typeface="Calibri Light"/>
            </a:rPr>
            <a:t>Data dictionary was not very easily understandable</a:t>
          </a:r>
        </a:p>
      </dgm:t>
    </dgm:pt>
    <dgm:pt modelId="{F1C71FDB-FF30-494C-BC13-ED278DDC351D}" type="parTrans" cxnId="{D9029474-19D8-B041-B219-10E2FE2C9ABA}">
      <dgm:prSet/>
      <dgm:spPr/>
    </dgm:pt>
    <dgm:pt modelId="{1CE40E49-6AEB-468A-AFA0-7C3971D123BE}" type="sibTrans" cxnId="{D9029474-19D8-B041-B219-10E2FE2C9ABA}">
      <dgm:prSet/>
      <dgm:spPr/>
    </dgm:pt>
    <dgm:pt modelId="{9E67F0CD-AF40-014D-A770-E44007698605}" type="pres">
      <dgm:prSet presAssocID="{A8ED541A-EE93-C844-A537-6E8C13833278}" presName="linear" presStyleCnt="0">
        <dgm:presLayoutVars>
          <dgm:animLvl val="lvl"/>
          <dgm:resizeHandles val="exact"/>
        </dgm:presLayoutVars>
      </dgm:prSet>
      <dgm:spPr/>
    </dgm:pt>
    <dgm:pt modelId="{0E2464BC-0D17-4636-AC99-BEF0BD254772}" type="pres">
      <dgm:prSet presAssocID="{AB698EA8-593A-4868-972C-2BDB67AB36B2}" presName="parentText" presStyleLbl="node1" presStyleIdx="0" presStyleCnt="3">
        <dgm:presLayoutVars>
          <dgm:chMax val="0"/>
          <dgm:bulletEnabled val="1"/>
        </dgm:presLayoutVars>
      </dgm:prSet>
      <dgm:spPr/>
    </dgm:pt>
    <dgm:pt modelId="{21655A34-69FD-4EF3-B2DB-ACCF80F1C877}" type="pres">
      <dgm:prSet presAssocID="{F6AD3000-53C8-4E85-9247-9D40CCC6118F}" presName="spacer" presStyleCnt="0"/>
      <dgm:spPr/>
    </dgm:pt>
    <dgm:pt modelId="{381B0BE0-A431-47FF-B25A-26564BFE44E8}" type="pres">
      <dgm:prSet presAssocID="{4F48B896-EC4F-453E-86E1-DD8D1495A153}" presName="parentText" presStyleLbl="node1" presStyleIdx="1" presStyleCnt="3">
        <dgm:presLayoutVars>
          <dgm:chMax val="0"/>
          <dgm:bulletEnabled val="1"/>
        </dgm:presLayoutVars>
      </dgm:prSet>
      <dgm:spPr/>
    </dgm:pt>
    <dgm:pt modelId="{930217FC-8646-49BE-9CCB-1A2A0D98F525}" type="pres">
      <dgm:prSet presAssocID="{01FD5559-5DC0-4AA0-869B-8B0E48DF535C}" presName="spacer" presStyleCnt="0"/>
      <dgm:spPr/>
    </dgm:pt>
    <dgm:pt modelId="{A1FD5FD4-32EE-46BF-8D04-D31F9CC33B0A}" type="pres">
      <dgm:prSet presAssocID="{9738210C-F597-4892-B7E3-80E1EF6F7702}" presName="parentText" presStyleLbl="node1" presStyleIdx="2" presStyleCnt="3">
        <dgm:presLayoutVars>
          <dgm:chMax val="0"/>
          <dgm:bulletEnabled val="1"/>
        </dgm:presLayoutVars>
      </dgm:prSet>
      <dgm:spPr/>
    </dgm:pt>
  </dgm:ptLst>
  <dgm:cxnLst>
    <dgm:cxn modelId="{3B80C228-D348-4281-AC0F-E2F1047D8659}" type="presOf" srcId="{AB698EA8-593A-4868-972C-2BDB67AB36B2}" destId="{0E2464BC-0D17-4636-AC99-BEF0BD254772}" srcOrd="0" destOrd="0" presId="urn:microsoft.com/office/officeart/2005/8/layout/vList2"/>
    <dgm:cxn modelId="{7646223B-8EB2-2246-867E-DFC52672D850}" type="presOf" srcId="{9738210C-F597-4892-B7E3-80E1EF6F7702}" destId="{A1FD5FD4-32EE-46BF-8D04-D31F9CC33B0A}" srcOrd="0" destOrd="0" presId="urn:microsoft.com/office/officeart/2005/8/layout/vList2"/>
    <dgm:cxn modelId="{D9029474-19D8-B041-B219-10E2FE2C9ABA}" srcId="{A8ED541A-EE93-C844-A537-6E8C13833278}" destId="{9738210C-F597-4892-B7E3-80E1EF6F7702}" srcOrd="2" destOrd="0" parTransId="{F1C71FDB-FF30-494C-BC13-ED278DDC351D}" sibTransId="{1CE40E49-6AEB-468A-AFA0-7C3971D123BE}"/>
    <dgm:cxn modelId="{DC0F1086-E540-DF4D-860C-87BE3C5855E1}" type="presOf" srcId="{A8ED541A-EE93-C844-A537-6E8C13833278}" destId="{9E67F0CD-AF40-014D-A770-E44007698605}" srcOrd="0" destOrd="0" presId="urn:microsoft.com/office/officeart/2005/8/layout/vList2"/>
    <dgm:cxn modelId="{8F6EAEA1-1FD6-4587-9E7D-0C4B4822C5DE}" srcId="{A8ED541A-EE93-C844-A537-6E8C13833278}" destId="{4F48B896-EC4F-453E-86E1-DD8D1495A153}" srcOrd="1" destOrd="0" parTransId="{976FE68F-01CD-4BBC-8C0C-41163068D384}" sibTransId="{01FD5559-5DC0-4AA0-869B-8B0E48DF535C}"/>
    <dgm:cxn modelId="{5CEAD9B2-2B0F-4A32-AE97-B8F5AC53AD24}" type="presOf" srcId="{4F48B896-EC4F-453E-86E1-DD8D1495A153}" destId="{381B0BE0-A431-47FF-B25A-26564BFE44E8}" srcOrd="0" destOrd="0" presId="urn:microsoft.com/office/officeart/2005/8/layout/vList2"/>
    <dgm:cxn modelId="{E3EEC9D7-7E99-421E-9014-8E75623C3B21}" srcId="{A8ED541A-EE93-C844-A537-6E8C13833278}" destId="{AB698EA8-593A-4868-972C-2BDB67AB36B2}" srcOrd="0" destOrd="0" parTransId="{970526BC-7928-4336-8874-65BE85C0D45E}" sibTransId="{F6AD3000-53C8-4E85-9247-9D40CCC6118F}"/>
    <dgm:cxn modelId="{D6AA1663-6491-49A4-BBD2-10FEFD284CEE}" type="presParOf" srcId="{9E67F0CD-AF40-014D-A770-E44007698605}" destId="{0E2464BC-0D17-4636-AC99-BEF0BD254772}" srcOrd="0" destOrd="0" presId="urn:microsoft.com/office/officeart/2005/8/layout/vList2"/>
    <dgm:cxn modelId="{64CACEAF-FB5D-42B9-8BCF-4470732C572C}" type="presParOf" srcId="{9E67F0CD-AF40-014D-A770-E44007698605}" destId="{21655A34-69FD-4EF3-B2DB-ACCF80F1C877}" srcOrd="1" destOrd="0" presId="urn:microsoft.com/office/officeart/2005/8/layout/vList2"/>
    <dgm:cxn modelId="{4ECB0BB9-143C-41E7-8B2C-9E15100EB006}" type="presParOf" srcId="{9E67F0CD-AF40-014D-A770-E44007698605}" destId="{381B0BE0-A431-47FF-B25A-26564BFE44E8}" srcOrd="2" destOrd="0" presId="urn:microsoft.com/office/officeart/2005/8/layout/vList2"/>
    <dgm:cxn modelId="{ECADD6D1-8AF4-DE44-873C-B1966DAD7B68}" type="presParOf" srcId="{9E67F0CD-AF40-014D-A770-E44007698605}" destId="{930217FC-8646-49BE-9CCB-1A2A0D98F525}" srcOrd="3" destOrd="0" presId="urn:microsoft.com/office/officeart/2005/8/layout/vList2"/>
    <dgm:cxn modelId="{DBA757E5-B705-E643-BF09-4DB126941655}" type="presParOf" srcId="{9E67F0CD-AF40-014D-A770-E44007698605}" destId="{A1FD5FD4-32EE-46BF-8D04-D31F9CC33B0A}"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E2464BC-0D17-4636-AC99-BEF0BD254772}">
      <dsp:nvSpPr>
        <dsp:cNvPr id="0" name=""/>
        <dsp:cNvSpPr/>
      </dsp:nvSpPr>
      <dsp:spPr>
        <a:xfrm>
          <a:off x="0" y="0"/>
          <a:ext cx="11022226" cy="166478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just" defTabSz="1066800" rtl="0">
            <a:lnSpc>
              <a:spcPct val="90000"/>
            </a:lnSpc>
            <a:spcBef>
              <a:spcPct val="0"/>
            </a:spcBef>
            <a:spcAft>
              <a:spcPct val="35000"/>
            </a:spcAft>
            <a:buNone/>
          </a:pPr>
          <a:r>
            <a:rPr lang="en-US" sz="2400" b="0" kern="1200">
              <a:solidFill>
                <a:schemeClr val="tx1"/>
              </a:solidFill>
            </a:rPr>
            <a:t>New York City is known for it’s restaurants and diverse cuisines. But these restaurants are constantly inspected by different agencies. In this project we have chosen a dataset which gets updated everytime a restaurant gets inspected by any of the agencies</a:t>
          </a:r>
          <a:endParaRPr lang="en-US" sz="2400" b="1" kern="1200">
            <a:solidFill>
              <a:schemeClr val="tx1"/>
            </a:solidFill>
            <a:latin typeface="Calibri Light" panose="020F0302020204030204"/>
          </a:endParaRPr>
        </a:p>
      </dsp:txBody>
      <dsp:txXfrm>
        <a:off x="81268" y="81268"/>
        <a:ext cx="10859690" cy="1502249"/>
      </dsp:txXfrm>
    </dsp:sp>
    <dsp:sp modelId="{D66FC7E7-4FE4-734D-8852-EA580FEA70DD}">
      <dsp:nvSpPr>
        <dsp:cNvPr id="0" name=""/>
        <dsp:cNvSpPr/>
      </dsp:nvSpPr>
      <dsp:spPr>
        <a:xfrm>
          <a:off x="0" y="1676872"/>
          <a:ext cx="11022226" cy="134266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just" defTabSz="1111250" rtl="0">
            <a:lnSpc>
              <a:spcPct val="90000"/>
            </a:lnSpc>
            <a:spcBef>
              <a:spcPct val="0"/>
            </a:spcBef>
            <a:spcAft>
              <a:spcPct val="35000"/>
            </a:spcAft>
            <a:buNone/>
          </a:pPr>
          <a:r>
            <a:rPr lang="en-US" sz="2500" b="0" kern="1200">
              <a:solidFill>
                <a:schemeClr val="tx1"/>
              </a:solidFill>
              <a:latin typeface="+mn-lt"/>
            </a:rPr>
            <a:t>We have analyzed the dataset over different variables such as their compliance rate, the Seating choice, compliant restaurants based on districts, etc. </a:t>
          </a:r>
        </a:p>
      </dsp:txBody>
      <dsp:txXfrm>
        <a:off x="65544" y="1742416"/>
        <a:ext cx="10891138" cy="1211578"/>
      </dsp:txXfrm>
    </dsp:sp>
    <dsp:sp modelId="{82178638-FFCA-E34D-922A-94E4AD6EDA9C}">
      <dsp:nvSpPr>
        <dsp:cNvPr id="0" name=""/>
        <dsp:cNvSpPr/>
      </dsp:nvSpPr>
      <dsp:spPr>
        <a:xfrm>
          <a:off x="0" y="3030704"/>
          <a:ext cx="11022226" cy="134266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just" defTabSz="1111250" rtl="0">
            <a:lnSpc>
              <a:spcPct val="90000"/>
            </a:lnSpc>
            <a:spcBef>
              <a:spcPct val="0"/>
            </a:spcBef>
            <a:spcAft>
              <a:spcPct val="35000"/>
            </a:spcAft>
            <a:buNone/>
          </a:pPr>
          <a:r>
            <a:rPr lang="en-US" sz="2500" b="0" kern="1200">
              <a:solidFill>
                <a:schemeClr val="tx1"/>
              </a:solidFill>
              <a:latin typeface="+mn-lt"/>
            </a:rPr>
            <a:t>We have used Python to complete the data cleaning process and also to conduct an Exploratory Data Analysis </a:t>
          </a:r>
        </a:p>
      </dsp:txBody>
      <dsp:txXfrm>
        <a:off x="65544" y="3096248"/>
        <a:ext cx="10891138" cy="121157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457F03-7DFA-415C-8594-63C747D83FB2}">
      <dsp:nvSpPr>
        <dsp:cNvPr id="0" name=""/>
        <dsp:cNvSpPr/>
      </dsp:nvSpPr>
      <dsp:spPr>
        <a:xfrm>
          <a:off x="7143" y="120650"/>
          <a:ext cx="2135187" cy="128111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rtl="0">
            <a:lnSpc>
              <a:spcPct val="90000"/>
            </a:lnSpc>
            <a:spcBef>
              <a:spcPct val="0"/>
            </a:spcBef>
            <a:spcAft>
              <a:spcPct val="35000"/>
            </a:spcAft>
            <a:buNone/>
          </a:pPr>
          <a:r>
            <a:rPr lang="en-US" sz="2500" b="1" kern="1200">
              <a:solidFill>
                <a:schemeClr val="tx1"/>
              </a:solidFill>
              <a:latin typeface="Calibri Light" panose="020F0302020204030204"/>
            </a:rPr>
            <a:t> Raw Data Collection</a:t>
          </a:r>
        </a:p>
      </dsp:txBody>
      <dsp:txXfrm>
        <a:off x="44665" y="158172"/>
        <a:ext cx="2060143" cy="1206068"/>
      </dsp:txXfrm>
    </dsp:sp>
    <dsp:sp modelId="{B9E3135C-4FB2-4614-BAAD-2E0B7F400716}">
      <dsp:nvSpPr>
        <dsp:cNvPr id="0" name=""/>
        <dsp:cNvSpPr/>
      </dsp:nvSpPr>
      <dsp:spPr>
        <a:xfrm>
          <a:off x="2330227" y="496443"/>
          <a:ext cx="452659" cy="52952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en-US" sz="2000" kern="1200"/>
        </a:p>
      </dsp:txBody>
      <dsp:txXfrm>
        <a:off x="2330227" y="602348"/>
        <a:ext cx="316861" cy="317716"/>
      </dsp:txXfrm>
    </dsp:sp>
    <dsp:sp modelId="{C0301DCE-E330-4B0D-8883-A91FE9A7891D}">
      <dsp:nvSpPr>
        <dsp:cNvPr id="0" name=""/>
        <dsp:cNvSpPr/>
      </dsp:nvSpPr>
      <dsp:spPr>
        <a:xfrm>
          <a:off x="2996406" y="120650"/>
          <a:ext cx="2135187" cy="128111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rtl="0">
            <a:lnSpc>
              <a:spcPct val="90000"/>
            </a:lnSpc>
            <a:spcBef>
              <a:spcPct val="0"/>
            </a:spcBef>
            <a:spcAft>
              <a:spcPct val="35000"/>
            </a:spcAft>
            <a:buNone/>
          </a:pPr>
          <a:r>
            <a:rPr lang="en-US" sz="2500" b="1" kern="1200">
              <a:solidFill>
                <a:schemeClr val="tx1"/>
              </a:solidFill>
              <a:latin typeface="Calibri Light" panose="020F0302020204030204"/>
            </a:rPr>
            <a:t>Data Procession</a:t>
          </a:r>
          <a:endParaRPr lang="en-US" sz="2500" b="1" kern="1200">
            <a:solidFill>
              <a:schemeClr val="tx1"/>
            </a:solidFill>
          </a:endParaRPr>
        </a:p>
      </dsp:txBody>
      <dsp:txXfrm>
        <a:off x="3033928" y="158172"/>
        <a:ext cx="2060143" cy="1206068"/>
      </dsp:txXfrm>
    </dsp:sp>
    <dsp:sp modelId="{E3C0F2C9-7A88-491C-9646-7AE6F482F998}">
      <dsp:nvSpPr>
        <dsp:cNvPr id="0" name=""/>
        <dsp:cNvSpPr/>
      </dsp:nvSpPr>
      <dsp:spPr>
        <a:xfrm>
          <a:off x="5319490" y="496443"/>
          <a:ext cx="452659" cy="52952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en-US" sz="2000" kern="1200"/>
        </a:p>
      </dsp:txBody>
      <dsp:txXfrm>
        <a:off x="5319490" y="602348"/>
        <a:ext cx="316861" cy="317716"/>
      </dsp:txXfrm>
    </dsp:sp>
    <dsp:sp modelId="{1A38E79D-A66D-43C9-9E73-B967655B6D6A}">
      <dsp:nvSpPr>
        <dsp:cNvPr id="0" name=""/>
        <dsp:cNvSpPr/>
      </dsp:nvSpPr>
      <dsp:spPr>
        <a:xfrm>
          <a:off x="5985668" y="120650"/>
          <a:ext cx="2135187" cy="128111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rtl="0">
            <a:lnSpc>
              <a:spcPct val="90000"/>
            </a:lnSpc>
            <a:spcBef>
              <a:spcPct val="0"/>
            </a:spcBef>
            <a:spcAft>
              <a:spcPct val="35000"/>
            </a:spcAft>
            <a:buNone/>
          </a:pPr>
          <a:r>
            <a:rPr lang="en-US" sz="2500" b="1" kern="1200">
              <a:solidFill>
                <a:schemeClr val="tx1"/>
              </a:solidFill>
              <a:latin typeface="Calibri Light" panose="020F0302020204030204"/>
            </a:rPr>
            <a:t>Data Cleaning</a:t>
          </a:r>
          <a:endParaRPr lang="en-US" sz="2500" b="1" kern="1200">
            <a:solidFill>
              <a:schemeClr val="tx1"/>
            </a:solidFill>
          </a:endParaRPr>
        </a:p>
      </dsp:txBody>
      <dsp:txXfrm>
        <a:off x="6023190" y="158172"/>
        <a:ext cx="2060143" cy="1206068"/>
      </dsp:txXfrm>
    </dsp:sp>
    <dsp:sp modelId="{5BEB0756-A2CE-42BF-86A1-504E5EFA5F80}">
      <dsp:nvSpPr>
        <dsp:cNvPr id="0" name=""/>
        <dsp:cNvSpPr/>
      </dsp:nvSpPr>
      <dsp:spPr>
        <a:xfrm rot="5400000">
          <a:off x="6826932" y="1551225"/>
          <a:ext cx="452659" cy="52952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en-US" sz="2000" kern="1200"/>
        </a:p>
      </dsp:txBody>
      <dsp:txXfrm rot="-5400000">
        <a:off x="6894404" y="1589658"/>
        <a:ext cx="317716" cy="316861"/>
      </dsp:txXfrm>
    </dsp:sp>
    <dsp:sp modelId="{F99E9561-0B8E-4329-9F92-FACEED9F551B}">
      <dsp:nvSpPr>
        <dsp:cNvPr id="0" name=""/>
        <dsp:cNvSpPr/>
      </dsp:nvSpPr>
      <dsp:spPr>
        <a:xfrm>
          <a:off x="5985668" y="2255837"/>
          <a:ext cx="2135187" cy="128111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rtl="0">
            <a:lnSpc>
              <a:spcPct val="90000"/>
            </a:lnSpc>
            <a:spcBef>
              <a:spcPct val="0"/>
            </a:spcBef>
            <a:spcAft>
              <a:spcPct val="35000"/>
            </a:spcAft>
            <a:buNone/>
          </a:pPr>
          <a:r>
            <a:rPr lang="en-US" sz="2500" b="1" kern="1200">
              <a:solidFill>
                <a:schemeClr val="tx1"/>
              </a:solidFill>
              <a:latin typeface="Calibri Light" panose="020F0302020204030204"/>
            </a:rPr>
            <a:t>Exploratory Data Analysis</a:t>
          </a:r>
          <a:endParaRPr lang="en-US" sz="2500" b="1" kern="1200">
            <a:solidFill>
              <a:schemeClr val="tx1"/>
            </a:solidFill>
          </a:endParaRPr>
        </a:p>
      </dsp:txBody>
      <dsp:txXfrm>
        <a:off x="6023190" y="2293359"/>
        <a:ext cx="2060143" cy="1206068"/>
      </dsp:txXfrm>
    </dsp:sp>
    <dsp:sp modelId="{2EAE145E-B8DC-4DD3-A1B5-2825F85ED36B}">
      <dsp:nvSpPr>
        <dsp:cNvPr id="0" name=""/>
        <dsp:cNvSpPr/>
      </dsp:nvSpPr>
      <dsp:spPr>
        <a:xfrm rot="10800000">
          <a:off x="5345112" y="2631630"/>
          <a:ext cx="452659" cy="52952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en-US" sz="2000" kern="1200"/>
        </a:p>
      </dsp:txBody>
      <dsp:txXfrm rot="10800000">
        <a:off x="5480910" y="2737535"/>
        <a:ext cx="316861" cy="317716"/>
      </dsp:txXfrm>
    </dsp:sp>
    <dsp:sp modelId="{431B6D96-9338-4745-984C-47863FE3C91C}">
      <dsp:nvSpPr>
        <dsp:cNvPr id="0" name=""/>
        <dsp:cNvSpPr/>
      </dsp:nvSpPr>
      <dsp:spPr>
        <a:xfrm>
          <a:off x="2996406" y="2255837"/>
          <a:ext cx="2135187" cy="128111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rtl="0">
            <a:lnSpc>
              <a:spcPct val="90000"/>
            </a:lnSpc>
            <a:spcBef>
              <a:spcPct val="0"/>
            </a:spcBef>
            <a:spcAft>
              <a:spcPct val="35000"/>
            </a:spcAft>
            <a:buNone/>
          </a:pPr>
          <a:r>
            <a:rPr lang="en-US" sz="2500" b="1" kern="1200">
              <a:solidFill>
                <a:schemeClr val="tx1"/>
              </a:solidFill>
              <a:latin typeface="Calibri Light" panose="020F0302020204030204"/>
            </a:rPr>
            <a:t>Visualization and Reporting</a:t>
          </a:r>
          <a:endParaRPr lang="en-US" sz="2500" b="1" kern="1200">
            <a:solidFill>
              <a:schemeClr val="tx1"/>
            </a:solidFill>
          </a:endParaRPr>
        </a:p>
      </dsp:txBody>
      <dsp:txXfrm>
        <a:off x="3033928" y="2293359"/>
        <a:ext cx="2060143" cy="1206068"/>
      </dsp:txXfrm>
    </dsp:sp>
    <dsp:sp modelId="{FFCDC0F6-599E-4163-8E40-BB581962ACF8}">
      <dsp:nvSpPr>
        <dsp:cNvPr id="0" name=""/>
        <dsp:cNvSpPr/>
      </dsp:nvSpPr>
      <dsp:spPr>
        <a:xfrm rot="10800000">
          <a:off x="2355850" y="2631630"/>
          <a:ext cx="452659" cy="52952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en-US" sz="2000" kern="1200"/>
        </a:p>
      </dsp:txBody>
      <dsp:txXfrm rot="10800000">
        <a:off x="2491648" y="2737535"/>
        <a:ext cx="316861" cy="317716"/>
      </dsp:txXfrm>
    </dsp:sp>
    <dsp:sp modelId="{5398F006-FA60-4EAB-8A1B-0453A83CEA0A}">
      <dsp:nvSpPr>
        <dsp:cNvPr id="0" name=""/>
        <dsp:cNvSpPr/>
      </dsp:nvSpPr>
      <dsp:spPr>
        <a:xfrm>
          <a:off x="7143" y="2255837"/>
          <a:ext cx="2135187" cy="128111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rtl="0">
            <a:lnSpc>
              <a:spcPct val="90000"/>
            </a:lnSpc>
            <a:spcBef>
              <a:spcPct val="0"/>
            </a:spcBef>
            <a:spcAft>
              <a:spcPct val="35000"/>
            </a:spcAft>
            <a:buNone/>
          </a:pPr>
          <a:r>
            <a:rPr lang="en-US" sz="2500" b="1" kern="1200">
              <a:solidFill>
                <a:schemeClr val="tx1"/>
              </a:solidFill>
              <a:latin typeface="Calibri Light" panose="020F0302020204030204"/>
            </a:rPr>
            <a:t>Decision Making</a:t>
          </a:r>
          <a:endParaRPr lang="en-US" sz="2500" b="1" kern="1200">
            <a:solidFill>
              <a:schemeClr val="tx1"/>
            </a:solidFill>
          </a:endParaRPr>
        </a:p>
      </dsp:txBody>
      <dsp:txXfrm>
        <a:off x="44665" y="2293359"/>
        <a:ext cx="2060143" cy="120606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E2464BC-0D17-4636-AC99-BEF0BD254772}">
      <dsp:nvSpPr>
        <dsp:cNvPr id="0" name=""/>
        <dsp:cNvSpPr/>
      </dsp:nvSpPr>
      <dsp:spPr>
        <a:xfrm>
          <a:off x="0" y="60670"/>
          <a:ext cx="11022226" cy="129285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just" defTabSz="1422400" rtl="0">
            <a:lnSpc>
              <a:spcPct val="90000"/>
            </a:lnSpc>
            <a:spcBef>
              <a:spcPct val="0"/>
            </a:spcBef>
            <a:spcAft>
              <a:spcPct val="35000"/>
            </a:spcAft>
            <a:buNone/>
          </a:pPr>
          <a:r>
            <a:rPr lang="en-US" sz="3200" b="1" kern="1200">
              <a:solidFill>
                <a:schemeClr val="tx1"/>
              </a:solidFill>
              <a:latin typeface="Calibri Light"/>
              <a:cs typeface="Calibri Light"/>
            </a:rPr>
            <a:t>Most of the restaurants are present in the Manhattan location of the New York</a:t>
          </a:r>
        </a:p>
      </dsp:txBody>
      <dsp:txXfrm>
        <a:off x="63112" y="123782"/>
        <a:ext cx="10896002" cy="1166626"/>
      </dsp:txXfrm>
    </dsp:sp>
    <dsp:sp modelId="{381B0BE0-A431-47FF-B25A-26564BFE44E8}">
      <dsp:nvSpPr>
        <dsp:cNvPr id="0" name=""/>
        <dsp:cNvSpPr/>
      </dsp:nvSpPr>
      <dsp:spPr>
        <a:xfrm>
          <a:off x="0" y="1540720"/>
          <a:ext cx="11022226" cy="129285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just" defTabSz="1422400" rtl="0">
            <a:lnSpc>
              <a:spcPct val="90000"/>
            </a:lnSpc>
            <a:spcBef>
              <a:spcPct val="0"/>
            </a:spcBef>
            <a:spcAft>
              <a:spcPct val="35000"/>
            </a:spcAft>
            <a:buNone/>
          </a:pPr>
          <a:r>
            <a:rPr lang="en-US" sz="3200" b="1" kern="1200">
              <a:solidFill>
                <a:schemeClr val="tx1"/>
              </a:solidFill>
              <a:latin typeface="Calibri Light"/>
              <a:cs typeface="Calibri Light"/>
            </a:rPr>
            <a:t>More than 60% of the restaurants are non-compliant</a:t>
          </a:r>
        </a:p>
      </dsp:txBody>
      <dsp:txXfrm>
        <a:off x="63112" y="1603832"/>
        <a:ext cx="10896002" cy="1166626"/>
      </dsp:txXfrm>
    </dsp:sp>
    <dsp:sp modelId="{FF44BA15-9344-4711-9D72-6BF334D771DB}">
      <dsp:nvSpPr>
        <dsp:cNvPr id="0" name=""/>
        <dsp:cNvSpPr/>
      </dsp:nvSpPr>
      <dsp:spPr>
        <a:xfrm>
          <a:off x="0" y="3020771"/>
          <a:ext cx="11022226" cy="129285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just" defTabSz="1422400" rtl="0">
            <a:lnSpc>
              <a:spcPct val="90000"/>
            </a:lnSpc>
            <a:spcBef>
              <a:spcPct val="0"/>
            </a:spcBef>
            <a:spcAft>
              <a:spcPct val="35000"/>
            </a:spcAft>
            <a:buNone/>
          </a:pPr>
          <a:r>
            <a:rPr lang="en-US" sz="3200" b="1" kern="1200">
              <a:solidFill>
                <a:schemeClr val="tx1"/>
              </a:solidFill>
              <a:latin typeface="Calibri Light"/>
              <a:cs typeface="Calibri Light"/>
            </a:rPr>
            <a:t>The project is in progress and we are still working on adding more visualizations</a:t>
          </a:r>
        </a:p>
      </dsp:txBody>
      <dsp:txXfrm>
        <a:off x="63112" y="3083883"/>
        <a:ext cx="10896002" cy="116662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E2464BC-0D17-4636-AC99-BEF0BD254772}">
      <dsp:nvSpPr>
        <dsp:cNvPr id="0" name=""/>
        <dsp:cNvSpPr/>
      </dsp:nvSpPr>
      <dsp:spPr>
        <a:xfrm>
          <a:off x="0" y="60445"/>
          <a:ext cx="11022226" cy="13525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rtl="0">
            <a:lnSpc>
              <a:spcPct val="90000"/>
            </a:lnSpc>
            <a:spcBef>
              <a:spcPct val="0"/>
            </a:spcBef>
            <a:spcAft>
              <a:spcPct val="35000"/>
            </a:spcAft>
            <a:buNone/>
          </a:pPr>
          <a:r>
            <a:rPr lang="en-US" sz="3400" b="0" kern="1200">
              <a:solidFill>
                <a:schemeClr val="tx1"/>
              </a:solidFill>
            </a:rPr>
            <a:t>Dataset had a lot of null values and removing all of them was resulting in the loss of data</a:t>
          </a:r>
          <a:r>
            <a:rPr lang="en-US" sz="3400" b="0" kern="1200">
              <a:solidFill>
                <a:schemeClr val="tx1"/>
              </a:solidFill>
              <a:latin typeface="Calibri Light"/>
            </a:rPr>
            <a:t>  </a:t>
          </a:r>
          <a:endParaRPr lang="en-US" sz="3400" b="0" kern="1200">
            <a:solidFill>
              <a:schemeClr val="tx1"/>
            </a:solidFill>
            <a:latin typeface="Calibri Light"/>
            <a:cs typeface="Calibri Light"/>
          </a:endParaRPr>
        </a:p>
      </dsp:txBody>
      <dsp:txXfrm>
        <a:off x="66025" y="126470"/>
        <a:ext cx="10890176" cy="1220470"/>
      </dsp:txXfrm>
    </dsp:sp>
    <dsp:sp modelId="{381B0BE0-A431-47FF-B25A-26564BFE44E8}">
      <dsp:nvSpPr>
        <dsp:cNvPr id="0" name=""/>
        <dsp:cNvSpPr/>
      </dsp:nvSpPr>
      <dsp:spPr>
        <a:xfrm>
          <a:off x="0" y="1510885"/>
          <a:ext cx="11022226" cy="13525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rtl="0">
            <a:lnSpc>
              <a:spcPct val="90000"/>
            </a:lnSpc>
            <a:spcBef>
              <a:spcPct val="0"/>
            </a:spcBef>
            <a:spcAft>
              <a:spcPct val="35000"/>
            </a:spcAft>
            <a:buNone/>
          </a:pPr>
          <a:r>
            <a:rPr lang="en-US" sz="3400" b="0" kern="1200">
              <a:solidFill>
                <a:schemeClr val="tx1"/>
              </a:solidFill>
              <a:latin typeface="+mn-lt"/>
              <a:cs typeface="Calibri Light"/>
            </a:rPr>
            <a:t>Converting data to correct data types (Pandas DataFrame to GeoPandas)</a:t>
          </a:r>
        </a:p>
      </dsp:txBody>
      <dsp:txXfrm>
        <a:off x="66025" y="1576910"/>
        <a:ext cx="10890176" cy="1220470"/>
      </dsp:txXfrm>
    </dsp:sp>
    <dsp:sp modelId="{A1FD5FD4-32EE-46BF-8D04-D31F9CC33B0A}">
      <dsp:nvSpPr>
        <dsp:cNvPr id="0" name=""/>
        <dsp:cNvSpPr/>
      </dsp:nvSpPr>
      <dsp:spPr>
        <a:xfrm>
          <a:off x="0" y="2961325"/>
          <a:ext cx="11022226" cy="13525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rtl="0">
            <a:lnSpc>
              <a:spcPct val="90000"/>
            </a:lnSpc>
            <a:spcBef>
              <a:spcPct val="0"/>
            </a:spcBef>
            <a:spcAft>
              <a:spcPct val="35000"/>
            </a:spcAft>
            <a:buNone/>
          </a:pPr>
          <a:r>
            <a:rPr lang="en-US" sz="3400" b="0" kern="1200">
              <a:solidFill>
                <a:schemeClr val="tx1"/>
              </a:solidFill>
              <a:latin typeface="+mn-lt"/>
              <a:cs typeface="Calibri Light"/>
            </a:rPr>
            <a:t>Data dictionary was not very easily understandable</a:t>
          </a:r>
        </a:p>
      </dsp:txBody>
      <dsp:txXfrm>
        <a:off x="66025" y="3027350"/>
        <a:ext cx="10890176" cy="122047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623832B-5759-704E-A90A-407402EDA924}" type="datetimeFigureOut">
              <a:rPr lang="en-US" smtClean="0"/>
              <a:t>12/1/22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8BF2ED0-0F2C-E345-809C-C05548E417B1}" type="slidenum">
              <a:rPr lang="en-US" smtClean="0"/>
              <a:t>‹#›</a:t>
            </a:fld>
            <a:endParaRPr lang="en-US"/>
          </a:p>
        </p:txBody>
      </p:sp>
    </p:spTree>
    <p:extLst>
      <p:ext uri="{BB962C8B-B14F-4D97-AF65-F5344CB8AC3E}">
        <p14:creationId xmlns:p14="http://schemas.microsoft.com/office/powerpoint/2010/main" val="16276357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Jason</a:t>
            </a:r>
          </a:p>
        </p:txBody>
      </p:sp>
      <p:sp>
        <p:nvSpPr>
          <p:cNvPr id="4" name="Slide Number Placeholder 3"/>
          <p:cNvSpPr>
            <a:spLocks noGrp="1"/>
          </p:cNvSpPr>
          <p:nvPr>
            <p:ph type="sldNum" sz="quarter" idx="5"/>
          </p:nvPr>
        </p:nvSpPr>
        <p:spPr/>
        <p:txBody>
          <a:bodyPr/>
          <a:lstStyle/>
          <a:p>
            <a:fld id="{68BF2ED0-0F2C-E345-809C-C05548E417B1}" type="slidenum">
              <a:rPr lang="en-US" smtClean="0"/>
              <a:t>1</a:t>
            </a:fld>
            <a:endParaRPr lang="en-US"/>
          </a:p>
        </p:txBody>
      </p:sp>
    </p:spTree>
    <p:extLst>
      <p:ext uri="{BB962C8B-B14F-4D97-AF65-F5344CB8AC3E}">
        <p14:creationId xmlns:p14="http://schemas.microsoft.com/office/powerpoint/2010/main" val="27754303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Drishti</a:t>
            </a:r>
          </a:p>
        </p:txBody>
      </p:sp>
      <p:sp>
        <p:nvSpPr>
          <p:cNvPr id="4" name="Slide Number Placeholder 3"/>
          <p:cNvSpPr>
            <a:spLocks noGrp="1"/>
          </p:cNvSpPr>
          <p:nvPr>
            <p:ph type="sldNum" sz="quarter" idx="5"/>
          </p:nvPr>
        </p:nvSpPr>
        <p:spPr/>
        <p:txBody>
          <a:bodyPr/>
          <a:lstStyle/>
          <a:p>
            <a:fld id="{68BF2ED0-0F2C-E345-809C-C05548E417B1}" type="slidenum">
              <a:rPr lang="en-US" smtClean="0"/>
              <a:t>10</a:t>
            </a:fld>
            <a:endParaRPr lang="en-US"/>
          </a:p>
        </p:txBody>
      </p:sp>
    </p:spTree>
    <p:extLst>
      <p:ext uri="{BB962C8B-B14F-4D97-AF65-F5344CB8AC3E}">
        <p14:creationId xmlns:p14="http://schemas.microsoft.com/office/powerpoint/2010/main" val="19190579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Sam</a:t>
            </a:r>
          </a:p>
        </p:txBody>
      </p:sp>
      <p:sp>
        <p:nvSpPr>
          <p:cNvPr id="4" name="Slide Number Placeholder 3"/>
          <p:cNvSpPr>
            <a:spLocks noGrp="1"/>
          </p:cNvSpPr>
          <p:nvPr>
            <p:ph type="sldNum" sz="quarter" idx="5"/>
          </p:nvPr>
        </p:nvSpPr>
        <p:spPr/>
        <p:txBody>
          <a:bodyPr/>
          <a:lstStyle/>
          <a:p>
            <a:fld id="{68BF2ED0-0F2C-E345-809C-C05548E417B1}" type="slidenum">
              <a:rPr lang="en-US" smtClean="0"/>
              <a:t>11</a:t>
            </a:fld>
            <a:endParaRPr lang="en-US"/>
          </a:p>
        </p:txBody>
      </p:sp>
    </p:spTree>
    <p:extLst>
      <p:ext uri="{BB962C8B-B14F-4D97-AF65-F5344CB8AC3E}">
        <p14:creationId xmlns:p14="http://schemas.microsoft.com/office/powerpoint/2010/main" val="10454587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Priyanshi</a:t>
            </a:r>
            <a:endParaRPr lang="en-US"/>
          </a:p>
        </p:txBody>
      </p:sp>
      <p:sp>
        <p:nvSpPr>
          <p:cNvPr id="4" name="Slide Number Placeholder 3"/>
          <p:cNvSpPr>
            <a:spLocks noGrp="1"/>
          </p:cNvSpPr>
          <p:nvPr>
            <p:ph type="sldNum" sz="quarter" idx="5"/>
          </p:nvPr>
        </p:nvSpPr>
        <p:spPr/>
        <p:txBody>
          <a:bodyPr/>
          <a:lstStyle/>
          <a:p>
            <a:fld id="{68BF2ED0-0F2C-E345-809C-C05548E417B1}" type="slidenum">
              <a:rPr lang="en-US" smtClean="0"/>
              <a:t>12</a:t>
            </a:fld>
            <a:endParaRPr lang="en-US"/>
          </a:p>
        </p:txBody>
      </p:sp>
    </p:spTree>
    <p:extLst>
      <p:ext uri="{BB962C8B-B14F-4D97-AF65-F5344CB8AC3E}">
        <p14:creationId xmlns:p14="http://schemas.microsoft.com/office/powerpoint/2010/main" val="25162516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Priyanshi</a:t>
            </a:r>
            <a:endParaRPr lang="en-US"/>
          </a:p>
        </p:txBody>
      </p:sp>
      <p:sp>
        <p:nvSpPr>
          <p:cNvPr id="4" name="Slide Number Placeholder 3"/>
          <p:cNvSpPr>
            <a:spLocks noGrp="1"/>
          </p:cNvSpPr>
          <p:nvPr>
            <p:ph type="sldNum" sz="quarter" idx="5"/>
          </p:nvPr>
        </p:nvSpPr>
        <p:spPr/>
        <p:txBody>
          <a:bodyPr/>
          <a:lstStyle/>
          <a:p>
            <a:fld id="{68BF2ED0-0F2C-E345-809C-C05548E417B1}" type="slidenum">
              <a:rPr lang="en-US" smtClean="0"/>
              <a:t>13</a:t>
            </a:fld>
            <a:endParaRPr lang="en-US"/>
          </a:p>
        </p:txBody>
      </p:sp>
    </p:spTree>
    <p:extLst>
      <p:ext uri="{BB962C8B-B14F-4D97-AF65-F5344CB8AC3E}">
        <p14:creationId xmlns:p14="http://schemas.microsoft.com/office/powerpoint/2010/main" val="33525344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Jason</a:t>
            </a:r>
          </a:p>
        </p:txBody>
      </p:sp>
      <p:sp>
        <p:nvSpPr>
          <p:cNvPr id="4" name="Slide Number Placeholder 3"/>
          <p:cNvSpPr>
            <a:spLocks noGrp="1"/>
          </p:cNvSpPr>
          <p:nvPr>
            <p:ph type="sldNum" sz="quarter" idx="5"/>
          </p:nvPr>
        </p:nvSpPr>
        <p:spPr/>
        <p:txBody>
          <a:bodyPr/>
          <a:lstStyle/>
          <a:p>
            <a:fld id="{68BF2ED0-0F2C-E345-809C-C05548E417B1}" type="slidenum">
              <a:rPr lang="en-US" smtClean="0"/>
              <a:t>2</a:t>
            </a:fld>
            <a:endParaRPr lang="en-US"/>
          </a:p>
        </p:txBody>
      </p:sp>
    </p:spTree>
    <p:extLst>
      <p:ext uri="{BB962C8B-B14F-4D97-AF65-F5344CB8AC3E}">
        <p14:creationId xmlns:p14="http://schemas.microsoft.com/office/powerpoint/2010/main" val="41258662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Jason</a:t>
            </a:r>
          </a:p>
        </p:txBody>
      </p:sp>
      <p:sp>
        <p:nvSpPr>
          <p:cNvPr id="4" name="Slide Number Placeholder 3"/>
          <p:cNvSpPr>
            <a:spLocks noGrp="1"/>
          </p:cNvSpPr>
          <p:nvPr>
            <p:ph type="sldNum" sz="quarter" idx="5"/>
          </p:nvPr>
        </p:nvSpPr>
        <p:spPr/>
        <p:txBody>
          <a:bodyPr/>
          <a:lstStyle/>
          <a:p>
            <a:fld id="{68BF2ED0-0F2C-E345-809C-C05548E417B1}" type="slidenum">
              <a:rPr lang="en-US" smtClean="0"/>
              <a:t>3</a:t>
            </a:fld>
            <a:endParaRPr lang="en-US"/>
          </a:p>
        </p:txBody>
      </p:sp>
    </p:spTree>
    <p:extLst>
      <p:ext uri="{BB962C8B-B14F-4D97-AF65-F5344CB8AC3E}">
        <p14:creationId xmlns:p14="http://schemas.microsoft.com/office/powerpoint/2010/main" val="38109743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Xiatong</a:t>
            </a:r>
          </a:p>
        </p:txBody>
      </p:sp>
      <p:sp>
        <p:nvSpPr>
          <p:cNvPr id="4" name="Slide Number Placeholder 3"/>
          <p:cNvSpPr>
            <a:spLocks noGrp="1"/>
          </p:cNvSpPr>
          <p:nvPr>
            <p:ph type="sldNum" sz="quarter" idx="5"/>
          </p:nvPr>
        </p:nvSpPr>
        <p:spPr/>
        <p:txBody>
          <a:bodyPr/>
          <a:lstStyle/>
          <a:p>
            <a:fld id="{68BF2ED0-0F2C-E345-809C-C05548E417B1}" type="slidenum">
              <a:rPr lang="en-US" smtClean="0"/>
              <a:t>4</a:t>
            </a:fld>
            <a:endParaRPr lang="en-US"/>
          </a:p>
        </p:txBody>
      </p:sp>
    </p:spTree>
    <p:extLst>
      <p:ext uri="{BB962C8B-B14F-4D97-AF65-F5344CB8AC3E}">
        <p14:creationId xmlns:p14="http://schemas.microsoft.com/office/powerpoint/2010/main" val="23588500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Xiatong</a:t>
            </a:r>
          </a:p>
        </p:txBody>
      </p:sp>
      <p:sp>
        <p:nvSpPr>
          <p:cNvPr id="4" name="Slide Number Placeholder 3"/>
          <p:cNvSpPr>
            <a:spLocks noGrp="1"/>
          </p:cNvSpPr>
          <p:nvPr>
            <p:ph type="sldNum" sz="quarter" idx="5"/>
          </p:nvPr>
        </p:nvSpPr>
        <p:spPr/>
        <p:txBody>
          <a:bodyPr/>
          <a:lstStyle/>
          <a:p>
            <a:fld id="{68BF2ED0-0F2C-E345-809C-C05548E417B1}" type="slidenum">
              <a:rPr lang="en-US" smtClean="0"/>
              <a:t>5</a:t>
            </a:fld>
            <a:endParaRPr lang="en-US"/>
          </a:p>
        </p:txBody>
      </p:sp>
    </p:spTree>
    <p:extLst>
      <p:ext uri="{BB962C8B-B14F-4D97-AF65-F5344CB8AC3E}">
        <p14:creationId xmlns:p14="http://schemas.microsoft.com/office/powerpoint/2010/main" val="11694797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Xiatong</a:t>
            </a:r>
          </a:p>
        </p:txBody>
      </p:sp>
      <p:sp>
        <p:nvSpPr>
          <p:cNvPr id="4" name="Slide Number Placeholder 3"/>
          <p:cNvSpPr>
            <a:spLocks noGrp="1"/>
          </p:cNvSpPr>
          <p:nvPr>
            <p:ph type="sldNum" sz="quarter" idx="5"/>
          </p:nvPr>
        </p:nvSpPr>
        <p:spPr/>
        <p:txBody>
          <a:bodyPr/>
          <a:lstStyle/>
          <a:p>
            <a:fld id="{68BF2ED0-0F2C-E345-809C-C05548E417B1}" type="slidenum">
              <a:rPr lang="en-US" smtClean="0"/>
              <a:t>6</a:t>
            </a:fld>
            <a:endParaRPr lang="en-US"/>
          </a:p>
        </p:txBody>
      </p:sp>
    </p:spTree>
    <p:extLst>
      <p:ext uri="{BB962C8B-B14F-4D97-AF65-F5344CB8AC3E}">
        <p14:creationId xmlns:p14="http://schemas.microsoft.com/office/powerpoint/2010/main" val="21092016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Xiatong</a:t>
            </a:r>
          </a:p>
        </p:txBody>
      </p:sp>
      <p:sp>
        <p:nvSpPr>
          <p:cNvPr id="4" name="Slide Number Placeholder 3"/>
          <p:cNvSpPr>
            <a:spLocks noGrp="1"/>
          </p:cNvSpPr>
          <p:nvPr>
            <p:ph type="sldNum" sz="quarter" idx="5"/>
          </p:nvPr>
        </p:nvSpPr>
        <p:spPr/>
        <p:txBody>
          <a:bodyPr/>
          <a:lstStyle/>
          <a:p>
            <a:fld id="{68BF2ED0-0F2C-E345-809C-C05548E417B1}" type="slidenum">
              <a:rPr lang="en-US" smtClean="0"/>
              <a:t>7</a:t>
            </a:fld>
            <a:endParaRPr lang="en-US"/>
          </a:p>
        </p:txBody>
      </p:sp>
    </p:spTree>
    <p:extLst>
      <p:ext uri="{BB962C8B-B14F-4D97-AF65-F5344CB8AC3E}">
        <p14:creationId xmlns:p14="http://schemas.microsoft.com/office/powerpoint/2010/main" val="18176069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Drishti</a:t>
            </a:r>
          </a:p>
        </p:txBody>
      </p:sp>
      <p:sp>
        <p:nvSpPr>
          <p:cNvPr id="4" name="Slide Number Placeholder 3"/>
          <p:cNvSpPr>
            <a:spLocks noGrp="1"/>
          </p:cNvSpPr>
          <p:nvPr>
            <p:ph type="sldNum" sz="quarter" idx="5"/>
          </p:nvPr>
        </p:nvSpPr>
        <p:spPr/>
        <p:txBody>
          <a:bodyPr/>
          <a:lstStyle/>
          <a:p>
            <a:fld id="{68BF2ED0-0F2C-E345-809C-C05548E417B1}" type="slidenum">
              <a:rPr lang="en-US" smtClean="0"/>
              <a:t>8</a:t>
            </a:fld>
            <a:endParaRPr lang="en-US"/>
          </a:p>
        </p:txBody>
      </p:sp>
    </p:spTree>
    <p:extLst>
      <p:ext uri="{BB962C8B-B14F-4D97-AF65-F5344CB8AC3E}">
        <p14:creationId xmlns:p14="http://schemas.microsoft.com/office/powerpoint/2010/main" val="19928451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Drishti</a:t>
            </a:r>
          </a:p>
        </p:txBody>
      </p:sp>
      <p:sp>
        <p:nvSpPr>
          <p:cNvPr id="4" name="Slide Number Placeholder 3"/>
          <p:cNvSpPr>
            <a:spLocks noGrp="1"/>
          </p:cNvSpPr>
          <p:nvPr>
            <p:ph type="sldNum" sz="quarter" idx="5"/>
          </p:nvPr>
        </p:nvSpPr>
        <p:spPr/>
        <p:txBody>
          <a:bodyPr/>
          <a:lstStyle/>
          <a:p>
            <a:fld id="{68BF2ED0-0F2C-E345-809C-C05548E417B1}" type="slidenum">
              <a:rPr lang="en-US" smtClean="0"/>
              <a:t>9</a:t>
            </a:fld>
            <a:endParaRPr lang="en-US"/>
          </a:p>
        </p:txBody>
      </p:sp>
    </p:spTree>
    <p:extLst>
      <p:ext uri="{BB962C8B-B14F-4D97-AF65-F5344CB8AC3E}">
        <p14:creationId xmlns:p14="http://schemas.microsoft.com/office/powerpoint/2010/main" val="98057174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934809-F69F-0D48-97F8-9CF76A5308DF}"/>
              </a:ext>
            </a:extLst>
          </p:cNvPr>
          <p:cNvSpPr>
            <a:spLocks noGrp="1"/>
          </p:cNvSpPr>
          <p:nvPr>
            <p:ph type="ctrTitle" hasCustomPrompt="1"/>
          </p:nvPr>
        </p:nvSpPr>
        <p:spPr>
          <a:xfrm>
            <a:off x="471341" y="1122363"/>
            <a:ext cx="5785769" cy="2387600"/>
          </a:xfrm>
        </p:spPr>
        <p:txBody>
          <a:bodyPr anchor="b">
            <a:normAutofit/>
          </a:bodyPr>
          <a:lstStyle>
            <a:lvl1pPr algn="l">
              <a:defRPr sz="4000">
                <a:solidFill>
                  <a:schemeClr val="bg1"/>
                </a:solidFill>
              </a:defRPr>
            </a:lvl1pPr>
          </a:lstStyle>
          <a:p>
            <a:r>
              <a:rPr lang="en-US" sz="4000" b="1">
                <a:solidFill>
                  <a:schemeClr val="bg1"/>
                </a:solidFill>
                <a:latin typeface="Georgia" charset="0"/>
                <a:ea typeface="Georgia" charset="0"/>
                <a:cs typeface="Georgia" charset="0"/>
              </a:rPr>
              <a:t>Title Here:</a:t>
            </a:r>
            <a:br>
              <a:rPr lang="en-US" sz="4000" b="1">
                <a:solidFill>
                  <a:schemeClr val="bg1"/>
                </a:solidFill>
                <a:latin typeface="Georgia" charset="0"/>
                <a:ea typeface="Georgia" charset="0"/>
                <a:cs typeface="Georgia" charset="0"/>
              </a:rPr>
            </a:br>
            <a:r>
              <a:rPr lang="en-US" sz="4000" b="1">
                <a:solidFill>
                  <a:schemeClr val="bg1"/>
                </a:solidFill>
                <a:latin typeface="Georgia" charset="0"/>
                <a:ea typeface="Georgia" charset="0"/>
                <a:cs typeface="Georgia" charset="0"/>
              </a:rPr>
              <a:t>Tell Your</a:t>
            </a:r>
            <a:br>
              <a:rPr lang="en-US" sz="4000" b="1">
                <a:solidFill>
                  <a:schemeClr val="bg1"/>
                </a:solidFill>
                <a:latin typeface="Georgia" charset="0"/>
                <a:ea typeface="Georgia" charset="0"/>
                <a:cs typeface="Georgia" charset="0"/>
              </a:rPr>
            </a:br>
            <a:r>
              <a:rPr lang="en-US" sz="4000" b="1">
                <a:solidFill>
                  <a:schemeClr val="bg1"/>
                </a:solidFill>
                <a:latin typeface="Georgia" charset="0"/>
                <a:ea typeface="Georgia" charset="0"/>
                <a:cs typeface="Georgia" charset="0"/>
              </a:rPr>
              <a:t>Illinois Story</a:t>
            </a:r>
            <a:endParaRPr lang="en-US"/>
          </a:p>
        </p:txBody>
      </p:sp>
      <p:sp>
        <p:nvSpPr>
          <p:cNvPr id="3" name="Subtitle 2">
            <a:extLst>
              <a:ext uri="{FF2B5EF4-FFF2-40B4-BE49-F238E27FC236}">
                <a16:creationId xmlns:a16="http://schemas.microsoft.com/office/drawing/2014/main" id="{C5FA99F5-1DAB-644E-87BD-7B2BE337DBBB}"/>
              </a:ext>
            </a:extLst>
          </p:cNvPr>
          <p:cNvSpPr>
            <a:spLocks noGrp="1"/>
          </p:cNvSpPr>
          <p:nvPr>
            <p:ph type="subTitle" idx="1" hasCustomPrompt="1"/>
          </p:nvPr>
        </p:nvSpPr>
        <p:spPr>
          <a:xfrm>
            <a:off x="471341" y="3602038"/>
            <a:ext cx="5785769" cy="1655762"/>
          </a:xfrm>
        </p:spPr>
        <p:txBody>
          <a:bodyPr>
            <a:norm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Name:</a:t>
            </a:r>
          </a:p>
        </p:txBody>
      </p:sp>
      <p:sp>
        <p:nvSpPr>
          <p:cNvPr id="6" name="Slide Number Placeholder 5">
            <a:extLst>
              <a:ext uri="{FF2B5EF4-FFF2-40B4-BE49-F238E27FC236}">
                <a16:creationId xmlns:a16="http://schemas.microsoft.com/office/drawing/2014/main" id="{1D5E86B4-4E28-5743-B958-4D04BD329DC7}"/>
              </a:ext>
            </a:extLst>
          </p:cNvPr>
          <p:cNvSpPr>
            <a:spLocks noGrp="1"/>
          </p:cNvSpPr>
          <p:nvPr>
            <p:ph type="sldNum" sz="quarter" idx="12"/>
          </p:nvPr>
        </p:nvSpPr>
        <p:spPr/>
        <p:txBody>
          <a:bodyPr/>
          <a:lstStyle/>
          <a:p>
            <a:fld id="{330EA680-D336-4FF7-8B7A-9848BB0A1C32}" type="slidenum">
              <a:rPr lang="en-US" smtClean="0"/>
              <a:t>‹#›</a:t>
            </a:fld>
            <a:endParaRPr lang="en-US"/>
          </a:p>
        </p:txBody>
      </p:sp>
      <p:pic>
        <p:nvPicPr>
          <p:cNvPr id="5" name="Picture 4">
            <a:extLst>
              <a:ext uri="{FF2B5EF4-FFF2-40B4-BE49-F238E27FC236}">
                <a16:creationId xmlns:a16="http://schemas.microsoft.com/office/drawing/2014/main" id="{16D1536A-1790-D841-A391-32FA00E1C959}"/>
              </a:ext>
            </a:extLst>
          </p:cNvPr>
          <p:cNvPicPr>
            <a:picLocks noChangeAspect="1"/>
          </p:cNvPicPr>
          <p:nvPr/>
        </p:nvPicPr>
        <p:blipFill>
          <a:blip r:embed="rId3"/>
          <a:stretch>
            <a:fillRect/>
          </a:stretch>
        </p:blipFill>
        <p:spPr>
          <a:xfrm>
            <a:off x="4275667" y="5648781"/>
            <a:ext cx="3640667" cy="707571"/>
          </a:xfrm>
          <a:prstGeom prst="rect">
            <a:avLst/>
          </a:prstGeom>
        </p:spPr>
      </p:pic>
    </p:spTree>
    <p:extLst>
      <p:ext uri="{BB962C8B-B14F-4D97-AF65-F5344CB8AC3E}">
        <p14:creationId xmlns:p14="http://schemas.microsoft.com/office/powerpoint/2010/main" val="32023371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815B210D-E74D-9F46-BBEB-61CE8DBFBD6C}"/>
              </a:ext>
            </a:extLst>
          </p:cNvPr>
          <p:cNvSpPr>
            <a:spLocks noGrp="1"/>
          </p:cNvSpPr>
          <p:nvPr>
            <p:ph type="sldNum" sz="quarter" idx="12"/>
          </p:nvPr>
        </p:nvSpPr>
        <p:spPr>
          <a:xfrm>
            <a:off x="9117875" y="6095095"/>
            <a:ext cx="2743200" cy="365125"/>
          </a:xfrm>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6930309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0AC6474-EFE5-954E-89A7-C1ACFAF877D6}"/>
              </a:ext>
            </a:extLst>
          </p:cNvPr>
          <p:cNvSpPr>
            <a:spLocks noGrp="1"/>
          </p:cNvSpPr>
          <p:nvPr>
            <p:ph type="dt" idx="10"/>
          </p:nvPr>
        </p:nvSpPr>
        <p:spPr/>
        <p:txBody>
          <a:bodyPr/>
          <a:lstStyle>
            <a:lvl1pPr>
              <a:defRPr/>
            </a:lvl1pPr>
          </a:lstStyle>
          <a:p>
            <a:endParaRPr lang="en-US"/>
          </a:p>
        </p:txBody>
      </p:sp>
      <p:sp>
        <p:nvSpPr>
          <p:cNvPr id="3" name="Footer Placeholder 2">
            <a:extLst>
              <a:ext uri="{FF2B5EF4-FFF2-40B4-BE49-F238E27FC236}">
                <a16:creationId xmlns:a16="http://schemas.microsoft.com/office/drawing/2014/main" id="{27BFD3BC-D46E-4443-B3E1-A9A049739F05}"/>
              </a:ext>
            </a:extLst>
          </p:cNvPr>
          <p:cNvSpPr>
            <a:spLocks noGrp="1"/>
          </p:cNvSpPr>
          <p:nvPr>
            <p:ph type="ftr" idx="11"/>
          </p:nvPr>
        </p:nvSpPr>
        <p:spPr/>
        <p:txBody>
          <a:bodyPr/>
          <a:lstStyle>
            <a:lvl1pPr>
              <a:defRPr/>
            </a:lvl1pPr>
          </a:lstStyle>
          <a:p>
            <a:endParaRPr lang="en-US"/>
          </a:p>
        </p:txBody>
      </p:sp>
      <p:sp>
        <p:nvSpPr>
          <p:cNvPr id="4" name="Slide Number Placeholder 3">
            <a:extLst>
              <a:ext uri="{FF2B5EF4-FFF2-40B4-BE49-F238E27FC236}">
                <a16:creationId xmlns:a16="http://schemas.microsoft.com/office/drawing/2014/main" id="{939F0F69-07F8-3846-AE70-61897E1C7147}"/>
              </a:ext>
            </a:extLst>
          </p:cNvPr>
          <p:cNvSpPr>
            <a:spLocks noGrp="1"/>
          </p:cNvSpPr>
          <p:nvPr>
            <p:ph type="sldNum" idx="12"/>
          </p:nvPr>
        </p:nvSpPr>
        <p:spPr/>
        <p:txBody>
          <a:bodyPr/>
          <a:lstStyle>
            <a:lvl1pPr>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3001077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67832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934809-F69F-0D48-97F8-9CF76A5308DF}"/>
              </a:ext>
            </a:extLst>
          </p:cNvPr>
          <p:cNvSpPr>
            <a:spLocks noGrp="1"/>
          </p:cNvSpPr>
          <p:nvPr>
            <p:ph type="ctrTitle" hasCustomPrompt="1"/>
          </p:nvPr>
        </p:nvSpPr>
        <p:spPr>
          <a:xfrm>
            <a:off x="471340" y="1122363"/>
            <a:ext cx="5785769" cy="2387600"/>
          </a:xfrm>
        </p:spPr>
        <p:txBody>
          <a:bodyPr anchor="b">
            <a:normAutofit/>
          </a:bodyPr>
          <a:lstStyle>
            <a:lvl1pPr algn="l">
              <a:defRPr sz="4000">
                <a:solidFill>
                  <a:schemeClr val="bg1"/>
                </a:solidFill>
              </a:defRPr>
            </a:lvl1pPr>
          </a:lstStyle>
          <a:p>
            <a:r>
              <a:rPr lang="en-US" sz="4000" b="1">
                <a:solidFill>
                  <a:schemeClr val="bg1"/>
                </a:solidFill>
                <a:latin typeface="Georgia" charset="0"/>
                <a:ea typeface="Georgia" charset="0"/>
                <a:cs typeface="Georgia" charset="0"/>
              </a:rPr>
              <a:t>Title Here:</a:t>
            </a:r>
            <a:br>
              <a:rPr lang="en-US" sz="4000" b="1">
                <a:solidFill>
                  <a:schemeClr val="bg1"/>
                </a:solidFill>
                <a:latin typeface="Georgia" charset="0"/>
                <a:ea typeface="Georgia" charset="0"/>
                <a:cs typeface="Georgia" charset="0"/>
              </a:rPr>
            </a:br>
            <a:r>
              <a:rPr lang="en-US" sz="4000" b="1">
                <a:solidFill>
                  <a:schemeClr val="bg1"/>
                </a:solidFill>
                <a:latin typeface="Georgia" charset="0"/>
                <a:ea typeface="Georgia" charset="0"/>
                <a:cs typeface="Georgia" charset="0"/>
              </a:rPr>
              <a:t>Tell Your</a:t>
            </a:r>
            <a:br>
              <a:rPr lang="en-US" sz="4000" b="1">
                <a:solidFill>
                  <a:schemeClr val="bg1"/>
                </a:solidFill>
                <a:latin typeface="Georgia" charset="0"/>
                <a:ea typeface="Georgia" charset="0"/>
                <a:cs typeface="Georgia" charset="0"/>
              </a:rPr>
            </a:br>
            <a:r>
              <a:rPr lang="en-US" sz="4000" b="1">
                <a:solidFill>
                  <a:schemeClr val="bg1"/>
                </a:solidFill>
                <a:latin typeface="Georgia" charset="0"/>
                <a:ea typeface="Georgia" charset="0"/>
                <a:cs typeface="Georgia" charset="0"/>
              </a:rPr>
              <a:t>Illinois Story</a:t>
            </a:r>
            <a:endParaRPr lang="en-US"/>
          </a:p>
        </p:txBody>
      </p:sp>
      <p:sp>
        <p:nvSpPr>
          <p:cNvPr id="3" name="Subtitle 2">
            <a:extLst>
              <a:ext uri="{FF2B5EF4-FFF2-40B4-BE49-F238E27FC236}">
                <a16:creationId xmlns:a16="http://schemas.microsoft.com/office/drawing/2014/main" id="{C5FA99F5-1DAB-644E-87BD-7B2BE337DBBB}"/>
              </a:ext>
            </a:extLst>
          </p:cNvPr>
          <p:cNvSpPr>
            <a:spLocks noGrp="1"/>
          </p:cNvSpPr>
          <p:nvPr>
            <p:ph type="subTitle" idx="1" hasCustomPrompt="1"/>
          </p:nvPr>
        </p:nvSpPr>
        <p:spPr>
          <a:xfrm>
            <a:off x="471340" y="3602038"/>
            <a:ext cx="5785769" cy="1655762"/>
          </a:xfrm>
        </p:spPr>
        <p:txBody>
          <a:bodyPr>
            <a:norm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Name:</a:t>
            </a:r>
          </a:p>
        </p:txBody>
      </p:sp>
      <p:sp>
        <p:nvSpPr>
          <p:cNvPr id="6" name="Slide Number Placeholder 5">
            <a:extLst>
              <a:ext uri="{FF2B5EF4-FFF2-40B4-BE49-F238E27FC236}">
                <a16:creationId xmlns:a16="http://schemas.microsoft.com/office/drawing/2014/main" id="{1D5E86B4-4E28-5743-B958-4D04BD329DC7}"/>
              </a:ext>
            </a:extLst>
          </p:cNvPr>
          <p:cNvSpPr>
            <a:spLocks noGrp="1"/>
          </p:cNvSpPr>
          <p:nvPr>
            <p:ph type="sldNum" sz="quarter" idx="12"/>
          </p:nvPr>
        </p:nvSpPr>
        <p:spPr/>
        <p:txBody>
          <a:bodyPr/>
          <a:lstStyle/>
          <a:p>
            <a:fld id="{330EA680-D336-4FF7-8B7A-9848BB0A1C32}" type="slidenum">
              <a:rPr lang="en-US" smtClean="0"/>
              <a:t>‹#›</a:t>
            </a:fld>
            <a:endParaRPr lang="en-US"/>
          </a:p>
        </p:txBody>
      </p:sp>
      <p:pic>
        <p:nvPicPr>
          <p:cNvPr id="7" name="Picture 6">
            <a:extLst>
              <a:ext uri="{FF2B5EF4-FFF2-40B4-BE49-F238E27FC236}">
                <a16:creationId xmlns:a16="http://schemas.microsoft.com/office/drawing/2014/main" id="{B86F68A1-EB41-F34E-97FD-7F64F604AF98}"/>
              </a:ext>
            </a:extLst>
          </p:cNvPr>
          <p:cNvPicPr>
            <a:picLocks noChangeAspect="1"/>
          </p:cNvPicPr>
          <p:nvPr/>
        </p:nvPicPr>
        <p:blipFill>
          <a:blip r:embed="rId3"/>
          <a:stretch>
            <a:fillRect/>
          </a:stretch>
        </p:blipFill>
        <p:spPr>
          <a:xfrm>
            <a:off x="4537075" y="5718264"/>
            <a:ext cx="3117851" cy="807948"/>
          </a:xfrm>
          <a:prstGeom prst="rect">
            <a:avLst/>
          </a:prstGeom>
        </p:spPr>
      </p:pic>
    </p:spTree>
    <p:extLst>
      <p:ext uri="{BB962C8B-B14F-4D97-AF65-F5344CB8AC3E}">
        <p14:creationId xmlns:p14="http://schemas.microsoft.com/office/powerpoint/2010/main" val="28092776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815B210D-E74D-9F46-BBEB-61CE8DBFBD6C}"/>
              </a:ext>
            </a:extLst>
          </p:cNvPr>
          <p:cNvSpPr>
            <a:spLocks noGrp="1"/>
          </p:cNvSpPr>
          <p:nvPr>
            <p:ph type="sldNum" sz="quarter" idx="12"/>
          </p:nvPr>
        </p:nvSpPr>
        <p:spPr>
          <a:xfrm>
            <a:off x="9117874" y="6095093"/>
            <a:ext cx="2743200" cy="365125"/>
          </a:xfrm>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4845431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9C4261-61FB-7142-9417-2F78D3797632}"/>
              </a:ext>
            </a:extLst>
          </p:cNvPr>
          <p:cNvSpPr>
            <a:spLocks noGrp="1"/>
          </p:cNvSpPr>
          <p:nvPr>
            <p:ph type="title" hasCustomPrompt="1"/>
          </p:nvPr>
        </p:nvSpPr>
        <p:spPr>
          <a:xfrm>
            <a:off x="378823" y="365125"/>
            <a:ext cx="9614263" cy="1325563"/>
          </a:xfrm>
        </p:spPr>
        <p:txBody>
          <a:bodyPr/>
          <a:lstStyle>
            <a:lvl1pPr algn="ctr">
              <a:defRPr b="1" i="0">
                <a:solidFill>
                  <a:srgbClr val="E84A27"/>
                </a:solidFill>
                <a:latin typeface="Georgia" panose="02040502050405020303" pitchFamily="18" charset="0"/>
              </a:defRPr>
            </a:lvl1pPr>
          </a:lstStyle>
          <a:p>
            <a:r>
              <a:rPr lang="en-US"/>
              <a:t>Hello.</a:t>
            </a:r>
          </a:p>
        </p:txBody>
      </p:sp>
      <p:sp>
        <p:nvSpPr>
          <p:cNvPr id="3" name="Content Placeholder 2">
            <a:extLst>
              <a:ext uri="{FF2B5EF4-FFF2-40B4-BE49-F238E27FC236}">
                <a16:creationId xmlns:a16="http://schemas.microsoft.com/office/drawing/2014/main" id="{AB412F32-5110-BE43-86BA-CB778EC424F5}"/>
              </a:ext>
            </a:extLst>
          </p:cNvPr>
          <p:cNvSpPr>
            <a:spLocks noGrp="1"/>
          </p:cNvSpPr>
          <p:nvPr>
            <p:ph idx="1"/>
          </p:nvPr>
        </p:nvSpPr>
        <p:spPr>
          <a:xfrm>
            <a:off x="378823" y="1690688"/>
            <a:ext cx="9614263" cy="3625895"/>
          </a:xfrm>
        </p:spPr>
        <p:txBody>
          <a:bodyPr/>
          <a:lstStyle>
            <a:lvl1pPr>
              <a:defRPr>
                <a:solidFill>
                  <a:srgbClr val="13294B"/>
                </a:solidFill>
              </a:defRPr>
            </a:lvl1pPr>
            <a:lvl2pPr>
              <a:defRPr>
                <a:solidFill>
                  <a:srgbClr val="13294B"/>
                </a:solidFill>
              </a:defRPr>
            </a:lvl2pPr>
            <a:lvl3pPr>
              <a:defRPr>
                <a:solidFill>
                  <a:srgbClr val="13294B"/>
                </a:solidFill>
              </a:defRPr>
            </a:lvl3pPr>
            <a:lvl4pPr>
              <a:defRPr>
                <a:solidFill>
                  <a:srgbClr val="13294B"/>
                </a:solidFill>
              </a:defRPr>
            </a:lvl4pPr>
            <a:lvl5pPr>
              <a:defRPr>
                <a:solidFill>
                  <a:srgbClr val="13294B"/>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923298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2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815B210D-E74D-9F46-BBEB-61CE8DBFBD6C}"/>
              </a:ext>
            </a:extLst>
          </p:cNvPr>
          <p:cNvSpPr>
            <a:spLocks noGrp="1"/>
          </p:cNvSpPr>
          <p:nvPr>
            <p:ph type="sldNum" sz="quarter" idx="12"/>
          </p:nvPr>
        </p:nvSpPr>
        <p:spPr>
          <a:xfrm>
            <a:off x="9117874" y="6095093"/>
            <a:ext cx="2743200" cy="365125"/>
          </a:xfrm>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99074108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slideLayout" Target="../slideLayouts/slideLayout6.xml"/><Relationship Id="rId1" Type="http://schemas.openxmlformats.org/officeDocument/2006/relationships/slideLayout" Target="../slideLayouts/slideLayout5.xml"/><Relationship Id="rId5" Type="http://schemas.openxmlformats.org/officeDocument/2006/relationships/theme" Target="../theme/theme2.xml"/><Relationship Id="rId4"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A26ADA6-32C7-6D47-94AB-D149FA9C1991}"/>
              </a:ext>
            </a:extLst>
          </p:cNvPr>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67FDBC8-5F1C-654A-9325-61F4244133F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C771FB5C-A5C2-4C44-A9DF-4F6A196EC0F8}"/>
              </a:ext>
            </a:extLst>
          </p:cNvPr>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1353996142"/>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Lst>
  <p:hf hdr="0" ftr="0" dt="0"/>
  <p:txStyles>
    <p:titleStyle>
      <a:lvl1pPr algn="l" defTabSz="914400" rtl="0" eaLnBrk="1" latinLnBrk="0" hangingPunct="1">
        <a:lnSpc>
          <a:spcPct val="90000"/>
        </a:lnSpc>
        <a:spcBef>
          <a:spcPct val="0"/>
        </a:spcBef>
        <a:buNone/>
        <a:defRPr sz="4400" b="1" i="0" kern="1200">
          <a:solidFill>
            <a:srgbClr val="E84A27"/>
          </a:solidFill>
          <a:latin typeface="Georgia" panose="02040502050405020303" pitchFamily="18"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13294B"/>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13294B"/>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13294B"/>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13294B"/>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13294B"/>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A26ADA6-32C7-6D47-94AB-D149FA9C199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67FDBC8-5F1C-654A-9325-61F4244133F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C771FB5C-A5C2-4C44-A9DF-4F6A196EC0F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60116192"/>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2" r:id="rId4"/>
  </p:sldLayoutIdLst>
  <p:hf hdr="0" ftr="0" dt="0"/>
  <p:txStyles>
    <p:titleStyle>
      <a:lvl1pPr algn="l" defTabSz="914400" rtl="0" eaLnBrk="1" latinLnBrk="0" hangingPunct="1">
        <a:lnSpc>
          <a:spcPct val="90000"/>
        </a:lnSpc>
        <a:spcBef>
          <a:spcPct val="0"/>
        </a:spcBef>
        <a:buNone/>
        <a:defRPr sz="4400" b="1" i="0" kern="1200">
          <a:solidFill>
            <a:srgbClr val="E84A27"/>
          </a:solidFill>
          <a:latin typeface="Georgia" panose="02040502050405020303" pitchFamily="18"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13294B"/>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13294B"/>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13294B"/>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13294B"/>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13294B"/>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02370C-D575-6447-3E64-D657E16F602A}"/>
              </a:ext>
            </a:extLst>
          </p:cNvPr>
          <p:cNvSpPr>
            <a:spLocks noGrp="1"/>
          </p:cNvSpPr>
          <p:nvPr>
            <p:ph type="ctrTitle"/>
          </p:nvPr>
        </p:nvSpPr>
        <p:spPr>
          <a:xfrm>
            <a:off x="793170" y="576262"/>
            <a:ext cx="10605655" cy="1520698"/>
          </a:xfrm>
        </p:spPr>
        <p:txBody>
          <a:bodyPr anchor="b">
            <a:normAutofit fontScale="90000"/>
          </a:bodyPr>
          <a:lstStyle/>
          <a:p>
            <a:pPr algn="ctr"/>
            <a:r>
              <a:rPr lang="en-US" sz="6000">
                <a:highlight>
                  <a:srgbClr val="000000"/>
                </a:highlight>
                <a:latin typeface="+mn-lt"/>
                <a:cs typeface="Calibri"/>
              </a:rPr>
              <a:t>OPEN RESTAURANT INSPECTIONS</a:t>
            </a:r>
            <a:br>
              <a:rPr lang="en-US" sz="6000">
                <a:highlight>
                  <a:srgbClr val="000000"/>
                </a:highlight>
                <a:latin typeface="+mn-lt"/>
                <a:cs typeface="Calibri"/>
              </a:rPr>
            </a:br>
            <a:r>
              <a:rPr lang="en-US" sz="6000">
                <a:highlight>
                  <a:srgbClr val="000000"/>
                </a:highlight>
                <a:latin typeface="+mn-lt"/>
                <a:cs typeface="Calibri"/>
              </a:rPr>
              <a:t>New York City</a:t>
            </a:r>
          </a:p>
        </p:txBody>
      </p:sp>
      <p:sp>
        <p:nvSpPr>
          <p:cNvPr id="4" name="Slide Number Placeholder 3">
            <a:extLst>
              <a:ext uri="{FF2B5EF4-FFF2-40B4-BE49-F238E27FC236}">
                <a16:creationId xmlns:a16="http://schemas.microsoft.com/office/drawing/2014/main" id="{62EE6E40-7467-E2E3-837B-3584A9DF3E3B}"/>
              </a:ext>
            </a:extLst>
          </p:cNvPr>
          <p:cNvSpPr>
            <a:spLocks noGrp="1"/>
          </p:cNvSpPr>
          <p:nvPr>
            <p:ph type="sldNum" sz="quarter" idx="12"/>
          </p:nvPr>
        </p:nvSpPr>
        <p:spPr/>
        <p:txBody>
          <a:bodyPr/>
          <a:lstStyle/>
          <a:p>
            <a:fld id="{330EA680-D336-4FF7-8B7A-9848BB0A1C32}" type="slidenum">
              <a:rPr lang="en-US" smtClean="0"/>
              <a:t>1</a:t>
            </a:fld>
            <a:endParaRPr lang="en-US"/>
          </a:p>
        </p:txBody>
      </p:sp>
      <p:sp>
        <p:nvSpPr>
          <p:cNvPr id="6" name="TextBox 5">
            <a:extLst>
              <a:ext uri="{FF2B5EF4-FFF2-40B4-BE49-F238E27FC236}">
                <a16:creationId xmlns:a16="http://schemas.microsoft.com/office/drawing/2014/main" id="{341E826B-6066-B782-D141-F0CE7ECE8BE4}"/>
              </a:ext>
            </a:extLst>
          </p:cNvPr>
          <p:cNvSpPr txBox="1"/>
          <p:nvPr/>
        </p:nvSpPr>
        <p:spPr>
          <a:xfrm>
            <a:off x="10446327" y="207818"/>
            <a:ext cx="1524000" cy="369332"/>
          </a:xfrm>
          <a:prstGeom prst="rect">
            <a:avLst/>
          </a:prstGeom>
          <a:noFill/>
        </p:spPr>
        <p:txBody>
          <a:bodyPr wrap="square" lIns="91440" tIns="45720" rIns="91440" bIns="45720" rtlCol="0" anchor="ctr">
            <a:spAutoFit/>
          </a:bodyPr>
          <a:lstStyle/>
          <a:p>
            <a:pPr algn="ctr"/>
            <a:endParaRPr lang="en-US">
              <a:solidFill>
                <a:schemeClr val="bg2"/>
              </a:solidFill>
              <a:cs typeface="Calibri"/>
            </a:endParaRPr>
          </a:p>
        </p:txBody>
      </p:sp>
      <p:sp>
        <p:nvSpPr>
          <p:cNvPr id="7" name="Subtitle 2">
            <a:extLst>
              <a:ext uri="{FF2B5EF4-FFF2-40B4-BE49-F238E27FC236}">
                <a16:creationId xmlns:a16="http://schemas.microsoft.com/office/drawing/2014/main" id="{D58B73DD-0236-8507-585B-CAF05E74F2F0}"/>
              </a:ext>
            </a:extLst>
          </p:cNvPr>
          <p:cNvSpPr>
            <a:spLocks noGrp="1"/>
          </p:cNvSpPr>
          <p:nvPr>
            <p:ph type="subTitle" idx="1"/>
          </p:nvPr>
        </p:nvSpPr>
        <p:spPr>
          <a:xfrm>
            <a:off x="1098105" y="3543808"/>
            <a:ext cx="9829753" cy="1754005"/>
          </a:xfrm>
        </p:spPr>
        <p:txBody>
          <a:bodyPr vert="horz" lIns="91440" tIns="45720" rIns="91440" bIns="45720" rtlCol="0" anchor="t">
            <a:noAutofit/>
          </a:bodyPr>
          <a:lstStyle/>
          <a:p>
            <a:pPr algn="ctr"/>
            <a:r>
              <a:rPr lang="en-US" sz="2400" b="1">
                <a:ea typeface="Calibri"/>
                <a:cs typeface="Calibri"/>
              </a:rPr>
              <a:t>By</a:t>
            </a:r>
            <a:r>
              <a:rPr lang="en-US" sz="2400">
                <a:ea typeface="Calibri"/>
                <a:cs typeface="Calibri"/>
              </a:rPr>
              <a:t>: </a:t>
            </a:r>
            <a:r>
              <a:rPr lang="en-US" sz="2400" b="1">
                <a:ea typeface="Calibri"/>
                <a:cs typeface="Calibri"/>
              </a:rPr>
              <a:t>Priyanshi Jaiswal, Drishti Kwatra, Sam Hulbert, Jason Haber, Xiaotong Hu</a:t>
            </a:r>
            <a:endParaRPr lang="en-US"/>
          </a:p>
          <a:p>
            <a:pPr algn="ctr"/>
            <a:r>
              <a:rPr lang="en-US" sz="2400" b="1">
                <a:cs typeface="Calibri"/>
              </a:rPr>
              <a:t> IS445 – Data Visualization</a:t>
            </a:r>
            <a:endParaRPr lang="en-US"/>
          </a:p>
          <a:p>
            <a:pPr algn="ctr"/>
            <a:r>
              <a:rPr lang="en-US" sz="2400" b="1">
                <a:cs typeface="Calibri"/>
              </a:rPr>
              <a:t>Prof. Mathew Turk</a:t>
            </a:r>
          </a:p>
          <a:p>
            <a:endParaRPr lang="en-US"/>
          </a:p>
        </p:txBody>
      </p:sp>
    </p:spTree>
    <p:extLst>
      <p:ext uri="{BB962C8B-B14F-4D97-AF65-F5344CB8AC3E}">
        <p14:creationId xmlns:p14="http://schemas.microsoft.com/office/powerpoint/2010/main" val="40277050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1976518-8903-BF75-D7CD-73B845F1968D}"/>
              </a:ext>
            </a:extLst>
          </p:cNvPr>
          <p:cNvSpPr>
            <a:spLocks noGrp="1"/>
          </p:cNvSpPr>
          <p:nvPr>
            <p:ph type="sldNum" sz="quarter" idx="12"/>
          </p:nvPr>
        </p:nvSpPr>
        <p:spPr/>
        <p:txBody>
          <a:bodyPr/>
          <a:lstStyle/>
          <a:p>
            <a:fld id="{330EA680-D336-4FF7-8B7A-9848BB0A1C32}" type="slidenum">
              <a:rPr lang="en-US" smtClean="0"/>
              <a:t>10</a:t>
            </a:fld>
            <a:endParaRPr lang="en-US"/>
          </a:p>
        </p:txBody>
      </p:sp>
      <p:sp>
        <p:nvSpPr>
          <p:cNvPr id="5" name="TextBox 4">
            <a:extLst>
              <a:ext uri="{FF2B5EF4-FFF2-40B4-BE49-F238E27FC236}">
                <a16:creationId xmlns:a16="http://schemas.microsoft.com/office/drawing/2014/main" id="{3B006163-E119-22F8-3CD7-1A6275E1D216}"/>
              </a:ext>
            </a:extLst>
          </p:cNvPr>
          <p:cNvSpPr txBox="1"/>
          <p:nvPr/>
        </p:nvSpPr>
        <p:spPr>
          <a:xfrm>
            <a:off x="3992400" y="356400"/>
            <a:ext cx="43752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b="1"/>
              <a:t>Visualization Insights</a:t>
            </a:r>
            <a:r>
              <a:rPr lang="en-US" sz="3600" b="1">
                <a:cs typeface="Calibri"/>
              </a:rPr>
              <a:t>​</a:t>
            </a:r>
          </a:p>
        </p:txBody>
      </p:sp>
      <p:sp>
        <p:nvSpPr>
          <p:cNvPr id="9" name="Arrow: Right 8">
            <a:extLst>
              <a:ext uri="{FF2B5EF4-FFF2-40B4-BE49-F238E27FC236}">
                <a16:creationId xmlns:a16="http://schemas.microsoft.com/office/drawing/2014/main" id="{7D0A5710-A580-51AF-E0B3-D17CFF8FF023}"/>
              </a:ext>
            </a:extLst>
          </p:cNvPr>
          <p:cNvSpPr/>
          <p:nvPr/>
        </p:nvSpPr>
        <p:spPr>
          <a:xfrm>
            <a:off x="6012001" y="2764574"/>
            <a:ext cx="702365" cy="39203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89955026-1917-9675-F518-BC16F5B8A36E}"/>
              </a:ext>
            </a:extLst>
          </p:cNvPr>
          <p:cNvSpPr txBox="1"/>
          <p:nvPr/>
        </p:nvSpPr>
        <p:spPr>
          <a:xfrm>
            <a:off x="7023652" y="1510748"/>
            <a:ext cx="4810333" cy="3139321"/>
          </a:xfrm>
          <a:prstGeom prst="rect">
            <a:avLst/>
          </a:prstGeom>
          <a:noFill/>
          <a:ln>
            <a:solidFill>
              <a:schemeClr val="tx1"/>
            </a:solidFill>
          </a:ln>
        </p:spPr>
        <p:txBody>
          <a:bodyPr wrap="square" rtlCol="0">
            <a:spAutoFit/>
          </a:bodyPr>
          <a:lstStyle/>
          <a:p>
            <a:pPr marL="342900" indent="-342900">
              <a:buFont typeface="Arial" panose="020B0604020202020204" pitchFamily="34" charset="0"/>
              <a:buChar char="•"/>
            </a:pPr>
            <a:r>
              <a:rPr lang="en-US" sz="2200"/>
              <a:t>All the restaurants in New York City are either on the roadway, sidewalk or both</a:t>
            </a:r>
          </a:p>
          <a:p>
            <a:pPr marL="342900" indent="-342900">
              <a:buFont typeface="Arial" panose="020B0604020202020204" pitchFamily="34" charset="0"/>
              <a:buChar char="•"/>
            </a:pPr>
            <a:r>
              <a:rPr lang="en-US" sz="2200"/>
              <a:t>From the visualization we concluded that the more than 70% of the restaurants have both sidewalk and roadway seating </a:t>
            </a:r>
          </a:p>
          <a:p>
            <a:pPr marL="342900" indent="-342900">
              <a:buFont typeface="Arial" panose="020B0604020202020204" pitchFamily="34" charset="0"/>
              <a:buChar char="•"/>
            </a:pPr>
            <a:r>
              <a:rPr lang="en-US" sz="2200"/>
              <a:t>The second most prominent category are sidewalk restaurants </a:t>
            </a:r>
          </a:p>
        </p:txBody>
      </p:sp>
      <p:pic>
        <p:nvPicPr>
          <p:cNvPr id="4" name="Picture 3" descr="Chart, pie chart&#10;&#10;Description automatically generated">
            <a:extLst>
              <a:ext uri="{FF2B5EF4-FFF2-40B4-BE49-F238E27FC236}">
                <a16:creationId xmlns:a16="http://schemas.microsoft.com/office/drawing/2014/main" id="{FC05A92E-B581-F8F8-0A58-81D7A292C0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0152" y="1333500"/>
            <a:ext cx="4810333" cy="3143386"/>
          </a:xfrm>
          <a:prstGeom prst="rect">
            <a:avLst/>
          </a:prstGeom>
        </p:spPr>
      </p:pic>
    </p:spTree>
    <p:extLst>
      <p:ext uri="{BB962C8B-B14F-4D97-AF65-F5344CB8AC3E}">
        <p14:creationId xmlns:p14="http://schemas.microsoft.com/office/powerpoint/2010/main" val="15306733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1976518-8903-BF75-D7CD-73B845F1968D}"/>
              </a:ext>
            </a:extLst>
          </p:cNvPr>
          <p:cNvSpPr>
            <a:spLocks noGrp="1"/>
          </p:cNvSpPr>
          <p:nvPr>
            <p:ph type="sldNum" sz="quarter" idx="12"/>
          </p:nvPr>
        </p:nvSpPr>
        <p:spPr/>
        <p:txBody>
          <a:bodyPr/>
          <a:lstStyle/>
          <a:p>
            <a:fld id="{330EA680-D336-4FF7-8B7A-9848BB0A1C32}" type="slidenum">
              <a:rPr lang="en-US" smtClean="0"/>
              <a:t>11</a:t>
            </a:fld>
            <a:endParaRPr lang="en-US"/>
          </a:p>
        </p:txBody>
      </p:sp>
      <p:sp>
        <p:nvSpPr>
          <p:cNvPr id="5" name="TextBox 4">
            <a:extLst>
              <a:ext uri="{FF2B5EF4-FFF2-40B4-BE49-F238E27FC236}">
                <a16:creationId xmlns:a16="http://schemas.microsoft.com/office/drawing/2014/main" id="{3B006163-E119-22F8-3CD7-1A6275E1D216}"/>
              </a:ext>
            </a:extLst>
          </p:cNvPr>
          <p:cNvSpPr txBox="1"/>
          <p:nvPr/>
        </p:nvSpPr>
        <p:spPr>
          <a:xfrm>
            <a:off x="3992400" y="356400"/>
            <a:ext cx="43752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b="1"/>
              <a:t>Visualization Insights</a:t>
            </a:r>
            <a:r>
              <a:rPr lang="en-US" sz="3600" b="1">
                <a:cs typeface="Calibri"/>
              </a:rPr>
              <a:t>​</a:t>
            </a:r>
          </a:p>
        </p:txBody>
      </p:sp>
      <p:sp>
        <p:nvSpPr>
          <p:cNvPr id="9" name="Arrow: Right 8">
            <a:extLst>
              <a:ext uri="{FF2B5EF4-FFF2-40B4-BE49-F238E27FC236}">
                <a16:creationId xmlns:a16="http://schemas.microsoft.com/office/drawing/2014/main" id="{7D0A5710-A580-51AF-E0B3-D17CFF8FF023}"/>
              </a:ext>
            </a:extLst>
          </p:cNvPr>
          <p:cNvSpPr/>
          <p:nvPr/>
        </p:nvSpPr>
        <p:spPr>
          <a:xfrm>
            <a:off x="6012001" y="2764574"/>
            <a:ext cx="702365" cy="39203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89955026-1917-9675-F518-BC16F5B8A36E}"/>
              </a:ext>
            </a:extLst>
          </p:cNvPr>
          <p:cNvSpPr txBox="1"/>
          <p:nvPr/>
        </p:nvSpPr>
        <p:spPr>
          <a:xfrm>
            <a:off x="7023652" y="1510748"/>
            <a:ext cx="4810333" cy="2800767"/>
          </a:xfrm>
          <a:prstGeom prst="rect">
            <a:avLst/>
          </a:prstGeom>
          <a:noFill/>
          <a:ln>
            <a:solidFill>
              <a:schemeClr val="tx1"/>
            </a:solidFill>
          </a:ln>
        </p:spPr>
        <p:txBody>
          <a:bodyPr wrap="square" lIns="91440" tIns="45720" rIns="91440" bIns="45720" rtlCol="0" anchor="t">
            <a:spAutoFit/>
          </a:bodyPr>
          <a:lstStyle/>
          <a:p>
            <a:pPr marL="342900" indent="-342900">
              <a:buFont typeface="Arial" panose="020B0604020202020204" pitchFamily="34" charset="0"/>
              <a:buChar char="•"/>
            </a:pPr>
            <a:r>
              <a:rPr lang="en-US" sz="2200">
                <a:cs typeface="Calibri"/>
              </a:rPr>
              <a:t>This is a map of the restaurants in New York city that were inspected. </a:t>
            </a:r>
          </a:p>
          <a:p>
            <a:pPr marL="342900" indent="-342900">
              <a:buFont typeface="Arial" panose="020B0604020202020204" pitchFamily="34" charset="0"/>
              <a:buChar char="•"/>
            </a:pPr>
            <a:r>
              <a:rPr lang="en-US" sz="2200">
                <a:cs typeface="Calibri"/>
              </a:rPr>
              <a:t>Most of these restaurants that were inspected were in the same general area (Manhattan) </a:t>
            </a:r>
          </a:p>
          <a:p>
            <a:pPr marL="342900" indent="-342900">
              <a:buFont typeface="Arial" panose="020B0604020202020204" pitchFamily="34" charset="0"/>
              <a:buChar char="•"/>
            </a:pPr>
            <a:r>
              <a:rPr lang="en-US" sz="2200">
                <a:cs typeface="Calibri"/>
              </a:rPr>
              <a:t>This can also be seen in our bar graph of compliant and non-compliant restaurants </a:t>
            </a:r>
          </a:p>
        </p:txBody>
      </p:sp>
      <p:pic>
        <p:nvPicPr>
          <p:cNvPr id="3" name="Picture 3" descr="Map&#10;&#10;Description automatically generated">
            <a:extLst>
              <a:ext uri="{FF2B5EF4-FFF2-40B4-BE49-F238E27FC236}">
                <a16:creationId xmlns:a16="http://schemas.microsoft.com/office/drawing/2014/main" id="{BD5EF812-1502-AB6B-6F10-A84D965E63FE}"/>
              </a:ext>
            </a:extLst>
          </p:cNvPr>
          <p:cNvPicPr>
            <a:picLocks noChangeAspect="1"/>
          </p:cNvPicPr>
          <p:nvPr/>
        </p:nvPicPr>
        <p:blipFill>
          <a:blip r:embed="rId3"/>
          <a:stretch>
            <a:fillRect/>
          </a:stretch>
        </p:blipFill>
        <p:spPr>
          <a:xfrm>
            <a:off x="713433" y="1005175"/>
            <a:ext cx="4669134" cy="4487583"/>
          </a:xfrm>
          <a:prstGeom prst="rect">
            <a:avLst/>
          </a:prstGeom>
        </p:spPr>
      </p:pic>
    </p:spTree>
    <p:extLst>
      <p:ext uri="{BB962C8B-B14F-4D97-AF65-F5344CB8AC3E}">
        <p14:creationId xmlns:p14="http://schemas.microsoft.com/office/powerpoint/2010/main" val="35423229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F000865-3BBF-03CE-2633-8F505ECBF6AF}"/>
              </a:ext>
            </a:extLst>
          </p:cNvPr>
          <p:cNvSpPr>
            <a:spLocks noGrp="1"/>
          </p:cNvSpPr>
          <p:nvPr>
            <p:ph type="sldNum" sz="quarter" idx="12"/>
          </p:nvPr>
        </p:nvSpPr>
        <p:spPr/>
        <p:txBody>
          <a:bodyPr/>
          <a:lstStyle/>
          <a:p>
            <a:fld id="{330EA680-D336-4FF7-8B7A-9848BB0A1C32}" type="slidenum">
              <a:rPr lang="en-US" smtClean="0"/>
              <a:t>12</a:t>
            </a:fld>
            <a:endParaRPr lang="en-US"/>
          </a:p>
        </p:txBody>
      </p:sp>
      <p:sp>
        <p:nvSpPr>
          <p:cNvPr id="7" name="TextBox 6">
            <a:extLst>
              <a:ext uri="{FF2B5EF4-FFF2-40B4-BE49-F238E27FC236}">
                <a16:creationId xmlns:a16="http://schemas.microsoft.com/office/drawing/2014/main" id="{7873F0CA-57BA-6CD1-D5F0-89D4D81B5D45}"/>
              </a:ext>
            </a:extLst>
          </p:cNvPr>
          <p:cNvSpPr txBox="1"/>
          <p:nvPr/>
        </p:nvSpPr>
        <p:spPr>
          <a:xfrm>
            <a:off x="2840987" y="438580"/>
            <a:ext cx="6735466" cy="1200329"/>
          </a:xfrm>
          <a:prstGeom prst="rect">
            <a:avLst/>
          </a:prstGeom>
          <a:noFill/>
        </p:spPr>
        <p:txBody>
          <a:bodyPr wrap="square" lIns="91440" tIns="45720" rIns="91440" bIns="45720" rtlCol="0" anchor="t">
            <a:spAutoFit/>
          </a:bodyPr>
          <a:lstStyle/>
          <a:p>
            <a:pPr algn="ctr"/>
            <a:r>
              <a:rPr lang="en-US" sz="3600" b="1">
                <a:ea typeface="Calibri"/>
                <a:cs typeface="Calibri"/>
              </a:rPr>
              <a:t>Conclusion &amp; Future Scope</a:t>
            </a:r>
          </a:p>
          <a:p>
            <a:pPr algn="ctr"/>
            <a:endParaRPr lang="en-US" sz="3600" b="1">
              <a:ea typeface="Calibri"/>
              <a:cs typeface="Calibri"/>
            </a:endParaRPr>
          </a:p>
        </p:txBody>
      </p:sp>
      <p:sp>
        <p:nvSpPr>
          <p:cNvPr id="9" name="TextBox 8">
            <a:extLst>
              <a:ext uri="{FF2B5EF4-FFF2-40B4-BE49-F238E27FC236}">
                <a16:creationId xmlns:a16="http://schemas.microsoft.com/office/drawing/2014/main" id="{E4B6FF55-03F0-5427-FA42-0EDC350596FB}"/>
              </a:ext>
            </a:extLst>
          </p:cNvPr>
          <p:cNvSpPr txBox="1"/>
          <p:nvPr/>
        </p:nvSpPr>
        <p:spPr>
          <a:xfrm>
            <a:off x="3130302" y="1972460"/>
            <a:ext cx="6156836" cy="646331"/>
          </a:xfrm>
          <a:prstGeom prst="rect">
            <a:avLst/>
          </a:prstGeom>
          <a:noFill/>
        </p:spPr>
        <p:txBody>
          <a:bodyPr wrap="square" lIns="91440" tIns="45720" rIns="91440" bIns="45720" rtlCol="0" anchor="t">
            <a:spAutoFit/>
          </a:bodyPr>
          <a:lstStyle/>
          <a:p>
            <a:r>
              <a:rPr lang="en-US">
                <a:ea typeface="+mn-lt"/>
                <a:cs typeface="+mn-lt"/>
              </a:rPr>
              <a:t>We have designed an employee award system for the University of Kentucky Employees.</a:t>
            </a:r>
          </a:p>
        </p:txBody>
      </p:sp>
      <p:sp>
        <p:nvSpPr>
          <p:cNvPr id="12" name="TextBox 11">
            <a:extLst>
              <a:ext uri="{FF2B5EF4-FFF2-40B4-BE49-F238E27FC236}">
                <a16:creationId xmlns:a16="http://schemas.microsoft.com/office/drawing/2014/main" id="{3AFD0C60-9B15-CAF0-2889-75AC0EA554BE}"/>
              </a:ext>
            </a:extLst>
          </p:cNvPr>
          <p:cNvSpPr txBox="1"/>
          <p:nvPr/>
        </p:nvSpPr>
        <p:spPr>
          <a:xfrm>
            <a:off x="2328928" y="2011426"/>
            <a:ext cx="6156836" cy="369332"/>
          </a:xfrm>
          <a:prstGeom prst="rect">
            <a:avLst/>
          </a:prstGeom>
          <a:noFill/>
        </p:spPr>
        <p:txBody>
          <a:bodyPr wrap="square" lIns="91440" tIns="45720" rIns="91440" bIns="45720" rtlCol="0" anchor="t">
            <a:spAutoFit/>
          </a:bodyPr>
          <a:lstStyle/>
          <a:p>
            <a:endParaRPr lang="en-US" altLang="zh-TW" b="1">
              <a:cs typeface="Calibri"/>
            </a:endParaRPr>
          </a:p>
        </p:txBody>
      </p:sp>
      <p:graphicFrame>
        <p:nvGraphicFramePr>
          <p:cNvPr id="3" name="Diagram 2">
            <a:extLst>
              <a:ext uri="{FF2B5EF4-FFF2-40B4-BE49-F238E27FC236}">
                <a16:creationId xmlns:a16="http://schemas.microsoft.com/office/drawing/2014/main" id="{885F1AA5-8D00-D1D0-DD70-71820B08A1EE}"/>
              </a:ext>
            </a:extLst>
          </p:cNvPr>
          <p:cNvGraphicFramePr/>
          <p:nvPr>
            <p:extLst>
              <p:ext uri="{D42A27DB-BD31-4B8C-83A1-F6EECF244321}">
                <p14:modId xmlns:p14="http://schemas.microsoft.com/office/powerpoint/2010/main" val="2847232574"/>
              </p:ext>
            </p:extLst>
          </p:nvPr>
        </p:nvGraphicFramePr>
        <p:xfrm>
          <a:off x="588639" y="1327039"/>
          <a:ext cx="11022226" cy="43742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148607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F000865-3BBF-03CE-2633-8F505ECBF6AF}"/>
              </a:ext>
            </a:extLst>
          </p:cNvPr>
          <p:cNvSpPr>
            <a:spLocks noGrp="1"/>
          </p:cNvSpPr>
          <p:nvPr>
            <p:ph type="sldNum" sz="quarter" idx="12"/>
          </p:nvPr>
        </p:nvSpPr>
        <p:spPr/>
        <p:txBody>
          <a:bodyPr/>
          <a:lstStyle/>
          <a:p>
            <a:fld id="{330EA680-D336-4FF7-8B7A-9848BB0A1C32}" type="slidenum">
              <a:rPr lang="en-US" smtClean="0"/>
              <a:t>13</a:t>
            </a:fld>
            <a:endParaRPr lang="en-US"/>
          </a:p>
        </p:txBody>
      </p:sp>
      <p:sp>
        <p:nvSpPr>
          <p:cNvPr id="7" name="TextBox 6">
            <a:extLst>
              <a:ext uri="{FF2B5EF4-FFF2-40B4-BE49-F238E27FC236}">
                <a16:creationId xmlns:a16="http://schemas.microsoft.com/office/drawing/2014/main" id="{7873F0CA-57BA-6CD1-D5F0-89D4D81B5D45}"/>
              </a:ext>
            </a:extLst>
          </p:cNvPr>
          <p:cNvSpPr txBox="1"/>
          <p:nvPr/>
        </p:nvSpPr>
        <p:spPr>
          <a:xfrm>
            <a:off x="2728267" y="332550"/>
            <a:ext cx="6735466" cy="1200329"/>
          </a:xfrm>
          <a:prstGeom prst="rect">
            <a:avLst/>
          </a:prstGeom>
          <a:noFill/>
        </p:spPr>
        <p:txBody>
          <a:bodyPr wrap="square" lIns="91440" tIns="45720" rIns="91440" bIns="45720" rtlCol="0" anchor="t">
            <a:spAutoFit/>
          </a:bodyPr>
          <a:lstStyle/>
          <a:p>
            <a:pPr algn="ctr"/>
            <a:r>
              <a:rPr lang="en-US" sz="3600" b="1">
                <a:ea typeface="Calibri"/>
                <a:cs typeface="Calibri"/>
              </a:rPr>
              <a:t>Challenges</a:t>
            </a:r>
          </a:p>
          <a:p>
            <a:pPr algn="ctr"/>
            <a:endParaRPr lang="en-US" sz="3600" b="1">
              <a:ea typeface="Calibri"/>
              <a:cs typeface="Calibri"/>
            </a:endParaRPr>
          </a:p>
        </p:txBody>
      </p:sp>
      <p:sp>
        <p:nvSpPr>
          <p:cNvPr id="12" name="TextBox 11">
            <a:extLst>
              <a:ext uri="{FF2B5EF4-FFF2-40B4-BE49-F238E27FC236}">
                <a16:creationId xmlns:a16="http://schemas.microsoft.com/office/drawing/2014/main" id="{3AFD0C60-9B15-CAF0-2889-75AC0EA554BE}"/>
              </a:ext>
            </a:extLst>
          </p:cNvPr>
          <p:cNvSpPr txBox="1"/>
          <p:nvPr/>
        </p:nvSpPr>
        <p:spPr>
          <a:xfrm>
            <a:off x="2328928" y="2011426"/>
            <a:ext cx="6156836" cy="369332"/>
          </a:xfrm>
          <a:prstGeom prst="rect">
            <a:avLst/>
          </a:prstGeom>
          <a:noFill/>
        </p:spPr>
        <p:txBody>
          <a:bodyPr wrap="square" lIns="91440" tIns="45720" rIns="91440" bIns="45720" rtlCol="0" anchor="t">
            <a:spAutoFit/>
          </a:bodyPr>
          <a:lstStyle/>
          <a:p>
            <a:endParaRPr lang="en-US" altLang="zh-TW" b="1">
              <a:cs typeface="Calibri"/>
            </a:endParaRPr>
          </a:p>
        </p:txBody>
      </p:sp>
      <p:graphicFrame>
        <p:nvGraphicFramePr>
          <p:cNvPr id="3" name="Diagram 2">
            <a:extLst>
              <a:ext uri="{FF2B5EF4-FFF2-40B4-BE49-F238E27FC236}">
                <a16:creationId xmlns:a16="http://schemas.microsoft.com/office/drawing/2014/main" id="{885F1AA5-8D00-D1D0-DD70-71820B08A1EE}"/>
              </a:ext>
            </a:extLst>
          </p:cNvPr>
          <p:cNvGraphicFramePr/>
          <p:nvPr>
            <p:extLst>
              <p:ext uri="{D42A27DB-BD31-4B8C-83A1-F6EECF244321}">
                <p14:modId xmlns:p14="http://schemas.microsoft.com/office/powerpoint/2010/main" val="1734136840"/>
              </p:ext>
            </p:extLst>
          </p:nvPr>
        </p:nvGraphicFramePr>
        <p:xfrm>
          <a:off x="582289" y="1244489"/>
          <a:ext cx="11022226" cy="43742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1996269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02370C-D575-6447-3E64-D657E16F602A}"/>
              </a:ext>
            </a:extLst>
          </p:cNvPr>
          <p:cNvSpPr>
            <a:spLocks noGrp="1"/>
          </p:cNvSpPr>
          <p:nvPr>
            <p:ph type="ctrTitle"/>
          </p:nvPr>
        </p:nvSpPr>
        <p:spPr>
          <a:xfrm>
            <a:off x="793172" y="2235200"/>
            <a:ext cx="10605655" cy="2387600"/>
          </a:xfrm>
        </p:spPr>
        <p:txBody>
          <a:bodyPr anchor="ctr">
            <a:normAutofit fontScale="90000"/>
          </a:bodyPr>
          <a:lstStyle/>
          <a:p>
            <a:pPr algn="ctr"/>
            <a:r>
              <a:rPr lang="en-US" sz="6000">
                <a:solidFill>
                  <a:schemeClr val="bg2"/>
                </a:solidFill>
                <a:latin typeface="+mn-lt"/>
                <a:ea typeface="+mj-lt"/>
                <a:cs typeface="+mj-lt"/>
              </a:rPr>
              <a:t>Thank You!</a:t>
            </a:r>
            <a:br>
              <a:rPr lang="en-US" sz="6000">
                <a:solidFill>
                  <a:schemeClr val="bg2"/>
                </a:solidFill>
                <a:latin typeface="+mn-lt"/>
                <a:ea typeface="+mj-lt"/>
                <a:cs typeface="+mj-lt"/>
              </a:rPr>
            </a:br>
            <a:r>
              <a:rPr lang="en-US" sz="5300">
                <a:solidFill>
                  <a:schemeClr val="bg2"/>
                </a:solidFill>
                <a:latin typeface="+mn-lt"/>
                <a:ea typeface="+mj-lt"/>
                <a:cs typeface="+mj-lt"/>
              </a:rPr>
              <a:t>QnA &amp; Suggestions?</a:t>
            </a:r>
            <a:br>
              <a:rPr lang="en-US" sz="6000">
                <a:solidFill>
                  <a:schemeClr val="bg2"/>
                </a:solidFill>
                <a:latin typeface="+mn-lt"/>
                <a:ea typeface="+mj-lt"/>
                <a:cs typeface="+mj-lt"/>
              </a:rPr>
            </a:br>
            <a:endParaRPr lang="en-US" sz="6000">
              <a:solidFill>
                <a:schemeClr val="bg2"/>
              </a:solidFill>
              <a:latin typeface="+mn-lt"/>
            </a:endParaRPr>
          </a:p>
        </p:txBody>
      </p:sp>
      <p:sp>
        <p:nvSpPr>
          <p:cNvPr id="4" name="Slide Number Placeholder 3">
            <a:extLst>
              <a:ext uri="{FF2B5EF4-FFF2-40B4-BE49-F238E27FC236}">
                <a16:creationId xmlns:a16="http://schemas.microsoft.com/office/drawing/2014/main" id="{62EE6E40-7467-E2E3-837B-3584A9DF3E3B}"/>
              </a:ext>
            </a:extLst>
          </p:cNvPr>
          <p:cNvSpPr>
            <a:spLocks noGrp="1"/>
          </p:cNvSpPr>
          <p:nvPr>
            <p:ph type="sldNum" sz="quarter" idx="12"/>
          </p:nvPr>
        </p:nvSpPr>
        <p:spPr/>
        <p:txBody>
          <a:bodyPr/>
          <a:lstStyle/>
          <a:p>
            <a:fld id="{330EA680-D336-4FF7-8B7A-9848BB0A1C32}" type="slidenum">
              <a:rPr lang="en-US" smtClean="0"/>
              <a:t>14</a:t>
            </a:fld>
            <a:endParaRPr lang="en-US"/>
          </a:p>
        </p:txBody>
      </p:sp>
      <p:sp>
        <p:nvSpPr>
          <p:cNvPr id="6" name="TextBox 5">
            <a:extLst>
              <a:ext uri="{FF2B5EF4-FFF2-40B4-BE49-F238E27FC236}">
                <a16:creationId xmlns:a16="http://schemas.microsoft.com/office/drawing/2014/main" id="{341E826B-6066-B782-D141-F0CE7ECE8BE4}"/>
              </a:ext>
            </a:extLst>
          </p:cNvPr>
          <p:cNvSpPr txBox="1"/>
          <p:nvPr/>
        </p:nvSpPr>
        <p:spPr>
          <a:xfrm>
            <a:off x="10446327" y="207818"/>
            <a:ext cx="1524000" cy="369332"/>
          </a:xfrm>
          <a:prstGeom prst="rect">
            <a:avLst/>
          </a:prstGeom>
          <a:noFill/>
        </p:spPr>
        <p:txBody>
          <a:bodyPr wrap="square" lIns="91440" tIns="45720" rIns="91440" bIns="45720" rtlCol="0" anchor="ctr">
            <a:spAutoFit/>
          </a:bodyPr>
          <a:lstStyle/>
          <a:p>
            <a:pPr algn="ctr"/>
            <a:endParaRPr lang="en-US">
              <a:solidFill>
                <a:schemeClr val="bg2"/>
              </a:solidFill>
              <a:cs typeface="Calibri"/>
            </a:endParaRPr>
          </a:p>
        </p:txBody>
      </p:sp>
    </p:spTree>
    <p:extLst>
      <p:ext uri="{BB962C8B-B14F-4D97-AF65-F5344CB8AC3E}">
        <p14:creationId xmlns:p14="http://schemas.microsoft.com/office/powerpoint/2010/main" val="36647406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02370C-D575-6447-3E64-D657E16F602A}"/>
              </a:ext>
            </a:extLst>
          </p:cNvPr>
          <p:cNvSpPr>
            <a:spLocks noGrp="1"/>
          </p:cNvSpPr>
          <p:nvPr>
            <p:ph type="ctrTitle"/>
          </p:nvPr>
        </p:nvSpPr>
        <p:spPr>
          <a:xfrm>
            <a:off x="791148" y="392484"/>
            <a:ext cx="10605655" cy="2387600"/>
          </a:xfrm>
        </p:spPr>
        <p:txBody>
          <a:bodyPr>
            <a:normAutofit/>
          </a:bodyPr>
          <a:lstStyle/>
          <a:p>
            <a:pPr algn="ctr"/>
            <a:r>
              <a:rPr lang="en-US" sz="4400">
                <a:solidFill>
                  <a:schemeClr val="bg2"/>
                </a:solidFill>
                <a:latin typeface="+mn-lt"/>
                <a:ea typeface="Calibri Light"/>
                <a:cs typeface="Calibri Light"/>
              </a:rPr>
              <a:t>Overview of the Project</a:t>
            </a:r>
          </a:p>
        </p:txBody>
      </p:sp>
      <p:sp>
        <p:nvSpPr>
          <p:cNvPr id="4" name="Slide Number Placeholder 3">
            <a:extLst>
              <a:ext uri="{FF2B5EF4-FFF2-40B4-BE49-F238E27FC236}">
                <a16:creationId xmlns:a16="http://schemas.microsoft.com/office/drawing/2014/main" id="{62EE6E40-7467-E2E3-837B-3584A9DF3E3B}"/>
              </a:ext>
            </a:extLst>
          </p:cNvPr>
          <p:cNvSpPr>
            <a:spLocks noGrp="1"/>
          </p:cNvSpPr>
          <p:nvPr>
            <p:ph type="sldNum" sz="quarter" idx="12"/>
          </p:nvPr>
        </p:nvSpPr>
        <p:spPr/>
        <p:txBody>
          <a:bodyPr/>
          <a:lstStyle/>
          <a:p>
            <a:fld id="{330EA680-D336-4FF7-8B7A-9848BB0A1C32}" type="slidenum">
              <a:rPr lang="en-US" smtClean="0"/>
              <a:t>2</a:t>
            </a:fld>
            <a:endParaRPr lang="en-US"/>
          </a:p>
        </p:txBody>
      </p:sp>
      <p:sp>
        <p:nvSpPr>
          <p:cNvPr id="6" name="TextBox 5">
            <a:extLst>
              <a:ext uri="{FF2B5EF4-FFF2-40B4-BE49-F238E27FC236}">
                <a16:creationId xmlns:a16="http://schemas.microsoft.com/office/drawing/2014/main" id="{341E826B-6066-B782-D141-F0CE7ECE8BE4}"/>
              </a:ext>
            </a:extLst>
          </p:cNvPr>
          <p:cNvSpPr txBox="1"/>
          <p:nvPr/>
        </p:nvSpPr>
        <p:spPr>
          <a:xfrm>
            <a:off x="10446327" y="207818"/>
            <a:ext cx="1524000" cy="369332"/>
          </a:xfrm>
          <a:prstGeom prst="rect">
            <a:avLst/>
          </a:prstGeom>
          <a:noFill/>
        </p:spPr>
        <p:txBody>
          <a:bodyPr wrap="square" lIns="91440" tIns="45720" rIns="91440" bIns="45720" rtlCol="0" anchor="ctr">
            <a:spAutoFit/>
          </a:bodyPr>
          <a:lstStyle/>
          <a:p>
            <a:pPr algn="ctr"/>
            <a:endParaRPr lang="en-US">
              <a:solidFill>
                <a:schemeClr val="bg2"/>
              </a:solidFill>
              <a:cs typeface="Calibri"/>
            </a:endParaRPr>
          </a:p>
        </p:txBody>
      </p:sp>
      <p:sp>
        <p:nvSpPr>
          <p:cNvPr id="8" name="Subtitle 2">
            <a:extLst>
              <a:ext uri="{FF2B5EF4-FFF2-40B4-BE49-F238E27FC236}">
                <a16:creationId xmlns:a16="http://schemas.microsoft.com/office/drawing/2014/main" id="{C5003BC9-485F-2170-8C95-E283881A79D5}"/>
              </a:ext>
            </a:extLst>
          </p:cNvPr>
          <p:cNvSpPr>
            <a:spLocks noGrp="1"/>
          </p:cNvSpPr>
          <p:nvPr>
            <p:ph type="subTitle" idx="1"/>
          </p:nvPr>
        </p:nvSpPr>
        <p:spPr>
          <a:xfrm>
            <a:off x="3201092" y="3024187"/>
            <a:ext cx="5785769" cy="1655762"/>
          </a:xfrm>
        </p:spPr>
        <p:txBody>
          <a:bodyPr vert="horz" lIns="91440" tIns="45720" rIns="91440" bIns="45720" rtlCol="0" anchor="t">
            <a:normAutofit/>
          </a:bodyPr>
          <a:lstStyle/>
          <a:p>
            <a:pPr algn="just"/>
            <a:r>
              <a:rPr lang="en-US">
                <a:ea typeface="+mn-lt"/>
                <a:cs typeface="+mn-lt"/>
              </a:rPr>
              <a:t>We have made multiple visualizations to find some meaningful patterns in restaurant inspections conducted by the different agencies in New York City. We have currently looked at the compliancy rate of restaurants, number of restaurants, etc. </a:t>
            </a:r>
            <a:endParaRPr lang="en-US">
              <a:ea typeface="Calibri"/>
              <a:cs typeface="Calibri"/>
            </a:endParaRPr>
          </a:p>
        </p:txBody>
      </p:sp>
    </p:spTree>
    <p:extLst>
      <p:ext uri="{BB962C8B-B14F-4D97-AF65-F5344CB8AC3E}">
        <p14:creationId xmlns:p14="http://schemas.microsoft.com/office/powerpoint/2010/main" val="9043562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F000865-3BBF-03CE-2633-8F505ECBF6AF}"/>
              </a:ext>
            </a:extLst>
          </p:cNvPr>
          <p:cNvSpPr>
            <a:spLocks noGrp="1"/>
          </p:cNvSpPr>
          <p:nvPr>
            <p:ph type="sldNum" sz="quarter" idx="12"/>
          </p:nvPr>
        </p:nvSpPr>
        <p:spPr/>
        <p:txBody>
          <a:bodyPr/>
          <a:lstStyle/>
          <a:p>
            <a:fld id="{330EA680-D336-4FF7-8B7A-9848BB0A1C32}" type="slidenum">
              <a:rPr lang="en-US" smtClean="0"/>
              <a:t>3</a:t>
            </a:fld>
            <a:endParaRPr lang="en-US"/>
          </a:p>
        </p:txBody>
      </p:sp>
      <p:sp>
        <p:nvSpPr>
          <p:cNvPr id="7" name="TextBox 6">
            <a:extLst>
              <a:ext uri="{FF2B5EF4-FFF2-40B4-BE49-F238E27FC236}">
                <a16:creationId xmlns:a16="http://schemas.microsoft.com/office/drawing/2014/main" id="{7873F0CA-57BA-6CD1-D5F0-89D4D81B5D45}"/>
              </a:ext>
            </a:extLst>
          </p:cNvPr>
          <p:cNvSpPr txBox="1"/>
          <p:nvPr/>
        </p:nvSpPr>
        <p:spPr>
          <a:xfrm>
            <a:off x="2728980" y="426152"/>
            <a:ext cx="6735466" cy="646331"/>
          </a:xfrm>
          <a:prstGeom prst="rect">
            <a:avLst/>
          </a:prstGeom>
          <a:noFill/>
        </p:spPr>
        <p:txBody>
          <a:bodyPr wrap="square" lIns="91440" tIns="45720" rIns="91440" bIns="45720" rtlCol="0" anchor="t">
            <a:spAutoFit/>
          </a:bodyPr>
          <a:lstStyle/>
          <a:p>
            <a:pPr algn="ctr"/>
            <a:r>
              <a:rPr lang="en-US" sz="3600" b="1">
                <a:ea typeface="Calibri"/>
                <a:cs typeface="Calibri"/>
              </a:rPr>
              <a:t>Introduction</a:t>
            </a:r>
            <a:endParaRPr lang="en-US" altLang="zh-TW" sz="3600" b="1">
              <a:ea typeface="Calibri"/>
              <a:cs typeface="Calibri"/>
            </a:endParaRPr>
          </a:p>
        </p:txBody>
      </p:sp>
      <p:graphicFrame>
        <p:nvGraphicFramePr>
          <p:cNvPr id="3" name="Diagram 2">
            <a:extLst>
              <a:ext uri="{FF2B5EF4-FFF2-40B4-BE49-F238E27FC236}">
                <a16:creationId xmlns:a16="http://schemas.microsoft.com/office/drawing/2014/main" id="{885F1AA5-8D00-D1D0-DD70-71820B08A1EE}"/>
              </a:ext>
            </a:extLst>
          </p:cNvPr>
          <p:cNvGraphicFramePr/>
          <p:nvPr>
            <p:extLst>
              <p:ext uri="{D42A27DB-BD31-4B8C-83A1-F6EECF244321}">
                <p14:modId xmlns:p14="http://schemas.microsoft.com/office/powerpoint/2010/main" val="2398205847"/>
              </p:ext>
            </p:extLst>
          </p:nvPr>
        </p:nvGraphicFramePr>
        <p:xfrm>
          <a:off x="403171" y="1241854"/>
          <a:ext cx="11022226" cy="43742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304155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F000865-3BBF-03CE-2633-8F505ECBF6AF}"/>
              </a:ext>
            </a:extLst>
          </p:cNvPr>
          <p:cNvSpPr>
            <a:spLocks noGrp="1"/>
          </p:cNvSpPr>
          <p:nvPr>
            <p:ph type="sldNum" sz="quarter" idx="12"/>
          </p:nvPr>
        </p:nvSpPr>
        <p:spPr/>
        <p:txBody>
          <a:bodyPr/>
          <a:lstStyle/>
          <a:p>
            <a:fld id="{330EA680-D336-4FF7-8B7A-9848BB0A1C32}" type="slidenum">
              <a:rPr lang="en-US" smtClean="0"/>
              <a:t>4</a:t>
            </a:fld>
            <a:endParaRPr lang="en-US"/>
          </a:p>
        </p:txBody>
      </p:sp>
      <p:sp>
        <p:nvSpPr>
          <p:cNvPr id="7" name="TextBox 6">
            <a:extLst>
              <a:ext uri="{FF2B5EF4-FFF2-40B4-BE49-F238E27FC236}">
                <a16:creationId xmlns:a16="http://schemas.microsoft.com/office/drawing/2014/main" id="{7873F0CA-57BA-6CD1-D5F0-89D4D81B5D45}"/>
              </a:ext>
            </a:extLst>
          </p:cNvPr>
          <p:cNvSpPr txBox="1"/>
          <p:nvPr/>
        </p:nvSpPr>
        <p:spPr>
          <a:xfrm>
            <a:off x="2728980" y="199200"/>
            <a:ext cx="6310924" cy="646331"/>
          </a:xfrm>
          <a:prstGeom prst="rect">
            <a:avLst/>
          </a:prstGeom>
          <a:noFill/>
        </p:spPr>
        <p:txBody>
          <a:bodyPr wrap="square" lIns="91440" tIns="45720" rIns="91440" bIns="45720" rtlCol="0" anchor="t">
            <a:spAutoFit/>
          </a:bodyPr>
          <a:lstStyle/>
          <a:p>
            <a:pPr algn="ctr"/>
            <a:r>
              <a:rPr lang="en-US" sz="3600" b="1">
                <a:ea typeface="Calibri"/>
                <a:cs typeface="Calibri"/>
              </a:rPr>
              <a:t>About the Dataset</a:t>
            </a:r>
            <a:endParaRPr lang="en-US" altLang="zh-TW" sz="3600" b="1">
              <a:ea typeface="Calibri"/>
              <a:cs typeface="Calibri"/>
            </a:endParaRPr>
          </a:p>
        </p:txBody>
      </p:sp>
      <p:sp>
        <p:nvSpPr>
          <p:cNvPr id="9" name="TextBox 8">
            <a:extLst>
              <a:ext uri="{FF2B5EF4-FFF2-40B4-BE49-F238E27FC236}">
                <a16:creationId xmlns:a16="http://schemas.microsoft.com/office/drawing/2014/main" id="{E4B6FF55-03F0-5427-FA42-0EDC350596FB}"/>
              </a:ext>
            </a:extLst>
          </p:cNvPr>
          <p:cNvSpPr txBox="1"/>
          <p:nvPr/>
        </p:nvSpPr>
        <p:spPr>
          <a:xfrm>
            <a:off x="3130302" y="1972460"/>
            <a:ext cx="6156836" cy="369332"/>
          </a:xfrm>
          <a:prstGeom prst="rect">
            <a:avLst/>
          </a:prstGeom>
          <a:noFill/>
        </p:spPr>
        <p:txBody>
          <a:bodyPr wrap="square" lIns="91440" tIns="45720" rIns="91440" bIns="45720" rtlCol="0" anchor="t">
            <a:spAutoFit/>
          </a:bodyPr>
          <a:lstStyle/>
          <a:p>
            <a:endParaRPr lang="en-US">
              <a:ea typeface="+mn-lt"/>
              <a:cs typeface="+mn-lt"/>
            </a:endParaRPr>
          </a:p>
        </p:txBody>
      </p:sp>
      <p:graphicFrame>
        <p:nvGraphicFramePr>
          <p:cNvPr id="52" name="Table 2">
            <a:extLst>
              <a:ext uri="{FF2B5EF4-FFF2-40B4-BE49-F238E27FC236}">
                <a16:creationId xmlns:a16="http://schemas.microsoft.com/office/drawing/2014/main" id="{D619F594-3BEE-7BAE-1B95-3C544FAB0DFB}"/>
              </a:ext>
            </a:extLst>
          </p:cNvPr>
          <p:cNvGraphicFramePr>
            <a:graphicFrameLocks noGrp="1"/>
          </p:cNvGraphicFramePr>
          <p:nvPr>
            <p:extLst>
              <p:ext uri="{D42A27DB-BD31-4B8C-83A1-F6EECF244321}">
                <p14:modId xmlns:p14="http://schemas.microsoft.com/office/powerpoint/2010/main" val="2044233797"/>
              </p:ext>
            </p:extLst>
          </p:nvPr>
        </p:nvGraphicFramePr>
        <p:xfrm>
          <a:off x="2881139" y="1074420"/>
          <a:ext cx="6006606" cy="4625640"/>
        </p:xfrm>
        <a:graphic>
          <a:graphicData uri="http://schemas.openxmlformats.org/drawingml/2006/table">
            <a:tbl>
              <a:tblPr firstRow="1" bandRow="1"/>
              <a:tblGrid>
                <a:gridCol w="3003303">
                  <a:extLst>
                    <a:ext uri="{9D8B030D-6E8A-4147-A177-3AD203B41FA5}">
                      <a16:colId xmlns:a16="http://schemas.microsoft.com/office/drawing/2014/main" val="2002130584"/>
                    </a:ext>
                  </a:extLst>
                </a:gridCol>
                <a:gridCol w="3003303">
                  <a:extLst>
                    <a:ext uri="{9D8B030D-6E8A-4147-A177-3AD203B41FA5}">
                      <a16:colId xmlns:a16="http://schemas.microsoft.com/office/drawing/2014/main" val="2704056600"/>
                    </a:ext>
                  </a:extLst>
                </a:gridCol>
              </a:tblGrid>
              <a:tr h="458530">
                <a:tc>
                  <a:txBody>
                    <a:bodyPr/>
                    <a:lstStyle/>
                    <a:p>
                      <a:pPr algn="ctr">
                        <a:buClr>
                          <a:schemeClr val="bg1"/>
                        </a:buClr>
                      </a:pPr>
                      <a:r>
                        <a:rPr lang="en-US" sz="2400" b="1">
                          <a:solidFill>
                            <a:schemeClr val="bg1"/>
                          </a:solidFill>
                          <a:latin typeface="Roboto"/>
                          <a:ea typeface="Roboto"/>
                        </a:rPr>
                        <a:t>Data</a:t>
                      </a:r>
                    </a:p>
                  </a:txBody>
                  <a:tcPr marL="121920" marR="121920" marT="60960" marB="60960">
                    <a:solidFill>
                      <a:schemeClr val="tx1"/>
                    </a:solidFill>
                  </a:tcPr>
                </a:tc>
                <a:tc>
                  <a:txBody>
                    <a:bodyPr/>
                    <a:lstStyle/>
                    <a:p>
                      <a:pPr algn="ctr">
                        <a:buClr>
                          <a:schemeClr val="bg1"/>
                        </a:buClr>
                      </a:pPr>
                      <a:r>
                        <a:rPr lang="en-US" sz="2400" b="1">
                          <a:solidFill>
                            <a:schemeClr val="bg1"/>
                          </a:solidFill>
                          <a:latin typeface="Roboto"/>
                          <a:ea typeface="Roboto"/>
                        </a:rPr>
                        <a:t>Attributes</a:t>
                      </a:r>
                    </a:p>
                  </a:txBody>
                  <a:tcPr marL="121920" marR="121920" marT="60960" marB="60960">
                    <a:solidFill>
                      <a:schemeClr val="tx1"/>
                    </a:solidFill>
                  </a:tcPr>
                </a:tc>
                <a:extLst>
                  <a:ext uri="{0D108BD9-81ED-4DB2-BD59-A6C34878D82A}">
                    <a16:rowId xmlns:a16="http://schemas.microsoft.com/office/drawing/2014/main" val="1292434877"/>
                  </a:ext>
                </a:extLst>
              </a:tr>
              <a:tr h="4137960">
                <a:tc>
                  <a:txBody>
                    <a:bodyPr/>
                    <a:lstStyle/>
                    <a:p>
                      <a:pPr marL="285750" marR="0" lvl="0" indent="-285750" algn="l" defTabSz="914400" rtl="0" eaLnBrk="1" fontAlgn="auto" latinLnBrk="0" hangingPunct="1">
                        <a:lnSpc>
                          <a:spcPct val="100000"/>
                        </a:lnSpc>
                        <a:spcBef>
                          <a:spcPts val="0"/>
                        </a:spcBef>
                        <a:spcAft>
                          <a:spcPts val="0"/>
                        </a:spcAft>
                        <a:buClr>
                          <a:schemeClr val="bg1"/>
                        </a:buClr>
                        <a:buSzTx/>
                        <a:buFont typeface="Arial" panose="020B0604020202020204" pitchFamily="34" charset="0"/>
                        <a:buChar char="•"/>
                        <a:tabLst/>
                        <a:defRPr/>
                      </a:pPr>
                      <a:endParaRPr lang="en-US" sz="2000" kern="120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
                          <a:schemeClr val="bg1"/>
                        </a:buClr>
                        <a:buSzTx/>
                        <a:buFont typeface="Arial" panose="020B0604020202020204" pitchFamily="34" charset="0"/>
                        <a:buChar char="•"/>
                        <a:tabLst/>
                        <a:defRPr/>
                      </a:pPr>
                      <a:endParaRPr lang="en-US" sz="2000" kern="120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
                          <a:schemeClr val="bg1"/>
                        </a:buClr>
                        <a:buSzTx/>
                        <a:buFont typeface="Arial" panose="020B0604020202020204" pitchFamily="34" charset="0"/>
                        <a:buChar char="•"/>
                        <a:tabLst/>
                        <a:defRPr/>
                      </a:pPr>
                      <a:endParaRPr lang="en-US" sz="2000" kern="1200">
                        <a:solidFill>
                          <a:schemeClr val="tx1"/>
                        </a:solidFill>
                        <a:effectLst/>
                        <a:latin typeface="+mn-lt"/>
                        <a:ea typeface="+mn-ea"/>
                        <a:cs typeface="+mn-cs"/>
                      </a:endParaRPr>
                    </a:p>
                    <a:p>
                      <a:pPr marL="285750" marR="0" lvl="0" indent="-285750" algn="just" defTabSz="914400" rtl="0" eaLnBrk="1" fontAlgn="auto" latinLnBrk="0" hangingPunct="1">
                        <a:lnSpc>
                          <a:spcPct val="100000"/>
                        </a:lnSpc>
                        <a:spcBef>
                          <a:spcPts val="0"/>
                        </a:spcBef>
                        <a:spcAft>
                          <a:spcPts val="0"/>
                        </a:spcAft>
                        <a:buClr>
                          <a:schemeClr val="bg1"/>
                        </a:buClr>
                        <a:buSzTx/>
                        <a:buFont typeface="Arial" panose="020B0604020202020204" pitchFamily="34" charset="0"/>
                        <a:buChar char="•"/>
                        <a:tabLst/>
                        <a:defRPr/>
                      </a:pPr>
                      <a:r>
                        <a:rPr lang="en-US" sz="2000" kern="1200">
                          <a:solidFill>
                            <a:schemeClr val="tx1"/>
                          </a:solidFill>
                          <a:effectLst/>
                          <a:latin typeface="+mn-lt"/>
                          <a:ea typeface="+mn-ea"/>
                          <a:cs typeface="+mn-cs"/>
                        </a:rPr>
                        <a:t>This dataset has all the inspections done on restaurants by different agencies of New York</a:t>
                      </a:r>
                      <a:endParaRPr lang="en-US" sz="2000">
                        <a:solidFill>
                          <a:schemeClr val="accent6">
                            <a:lumMod val="10000"/>
                          </a:schemeClr>
                        </a:solidFill>
                        <a:latin typeface="Arial"/>
                        <a:ea typeface="Roboto"/>
                      </a:endParaRPr>
                    </a:p>
                  </a:txBody>
                  <a:tcPr marL="121920" marR="121920" marT="60960" marB="60960"/>
                </a:tc>
                <a:tc>
                  <a:txBody>
                    <a:bodyPr/>
                    <a:lstStyle/>
                    <a:p>
                      <a:pPr>
                        <a:buClr>
                          <a:schemeClr val="bg1"/>
                        </a:buClr>
                      </a:pPr>
                      <a:r>
                        <a:rPr lang="en-IN" sz="2000" b="0" i="0" u="none" strike="noStrike" cap="none">
                          <a:solidFill>
                            <a:schemeClr val="tx1"/>
                          </a:solidFill>
                          <a:effectLst/>
                          <a:latin typeface="+mn-lt"/>
                          <a:ea typeface="Arial"/>
                          <a:cs typeface="Arial"/>
                          <a:sym typeface="Arial"/>
                        </a:rPr>
                        <a:t>The attributes in the dataset are:</a:t>
                      </a:r>
                    </a:p>
                    <a:p>
                      <a:pPr marL="342900" indent="-342900" algn="l">
                        <a:buClr>
                          <a:schemeClr val="bg1"/>
                        </a:buClr>
                        <a:buFont typeface="Courier New"/>
                        <a:buChar char="o"/>
                      </a:pPr>
                      <a:r>
                        <a:rPr lang="en-US" sz="1600" b="1" i="0" u="none" strike="noStrike" kern="1200">
                          <a:solidFill>
                            <a:schemeClr val="tx1"/>
                          </a:solidFill>
                          <a:effectLst/>
                          <a:latin typeface="+mn-lt"/>
                          <a:ea typeface="+mn-ea"/>
                          <a:cs typeface="+mn-cs"/>
                        </a:rPr>
                        <a:t>Borough</a:t>
                      </a:r>
                    </a:p>
                    <a:p>
                      <a:pPr marL="342900" indent="-342900" algn="l">
                        <a:buClr>
                          <a:schemeClr val="bg1"/>
                        </a:buClr>
                        <a:buFont typeface="Courier New"/>
                        <a:buChar char="o"/>
                      </a:pPr>
                      <a:r>
                        <a:rPr lang="en-US" sz="1600" b="1" i="0" u="none" strike="noStrike" kern="1200" err="1">
                          <a:solidFill>
                            <a:schemeClr val="tx1"/>
                          </a:solidFill>
                          <a:effectLst/>
                          <a:latin typeface="+mn-lt"/>
                          <a:ea typeface="+mn-ea"/>
                          <a:cs typeface="+mn-cs"/>
                        </a:rPr>
                        <a:t>Restaurant_Name</a:t>
                      </a:r>
                      <a:endParaRPr lang="en-US" sz="1600" b="1" i="0" u="none" strike="noStrike" kern="1200">
                        <a:solidFill>
                          <a:schemeClr val="tx1"/>
                        </a:solidFill>
                        <a:effectLst/>
                        <a:latin typeface="+mn-lt"/>
                        <a:ea typeface="+mn-ea"/>
                        <a:cs typeface="+mn-cs"/>
                      </a:endParaRPr>
                    </a:p>
                    <a:p>
                      <a:pPr marL="342900" indent="-342900" algn="l">
                        <a:buClr>
                          <a:schemeClr val="bg1"/>
                        </a:buClr>
                        <a:buFont typeface="Courier New"/>
                        <a:buChar char="o"/>
                      </a:pPr>
                      <a:r>
                        <a:rPr lang="en-US" sz="1600" b="1" i="0" u="none" strike="noStrike" kern="1200" err="1">
                          <a:solidFill>
                            <a:schemeClr val="tx1"/>
                          </a:solidFill>
                          <a:effectLst/>
                          <a:latin typeface="+mn-lt"/>
                          <a:ea typeface="+mn-ea"/>
                          <a:cs typeface="+mn-cs"/>
                        </a:rPr>
                        <a:t>Seating_Choice</a:t>
                      </a:r>
                      <a:r>
                        <a:rPr lang="en-IN" sz="1600" b="1" i="0" u="none" strike="noStrike" cap="none" noProof="0">
                          <a:effectLst/>
                          <a:latin typeface="+mn-lt"/>
                        </a:rPr>
                        <a:t> </a:t>
                      </a:r>
                      <a:endParaRPr lang="en-IN" sz="1600" b="0" i="0" u="none" strike="noStrike" cap="none">
                        <a:solidFill>
                          <a:schemeClr val="accent6">
                            <a:lumMod val="10000"/>
                          </a:schemeClr>
                        </a:solidFill>
                        <a:effectLst/>
                        <a:latin typeface="+mn-lt"/>
                        <a:ea typeface="Arial"/>
                        <a:cs typeface="Arial"/>
                      </a:endParaRPr>
                    </a:p>
                    <a:p>
                      <a:pPr marL="342900" lvl="0" indent="-342900" algn="l">
                        <a:buClr>
                          <a:srgbClr val="FFFFFF"/>
                        </a:buClr>
                        <a:buFont typeface="Courier New"/>
                        <a:buChar char="o"/>
                      </a:pPr>
                      <a:r>
                        <a:rPr lang="en-US" sz="1600" b="1" i="0" u="none" strike="noStrike" kern="1200" err="1">
                          <a:solidFill>
                            <a:schemeClr val="tx1"/>
                          </a:solidFill>
                          <a:effectLst/>
                          <a:latin typeface="+mn-lt"/>
                          <a:ea typeface="+mn-ea"/>
                          <a:cs typeface="+mn-cs"/>
                        </a:rPr>
                        <a:t>Legal_Business_Name</a:t>
                      </a:r>
                      <a:endParaRPr lang="en-US" sz="1600" b="1" i="0" u="none" strike="noStrike" kern="1200">
                        <a:solidFill>
                          <a:schemeClr val="tx1"/>
                        </a:solidFill>
                        <a:effectLst/>
                        <a:latin typeface="+mn-lt"/>
                        <a:ea typeface="+mn-ea"/>
                        <a:cs typeface="+mn-cs"/>
                      </a:endParaRPr>
                    </a:p>
                    <a:p>
                      <a:pPr marL="342900" lvl="0" indent="-342900" algn="l">
                        <a:buClr>
                          <a:srgbClr val="FFFFFF"/>
                        </a:buClr>
                        <a:buFont typeface="Courier New"/>
                        <a:buChar char="o"/>
                      </a:pPr>
                      <a:r>
                        <a:rPr lang="en-US" sz="1600" b="1" i="0" u="none" strike="noStrike" kern="1200" err="1">
                          <a:solidFill>
                            <a:schemeClr val="tx1"/>
                          </a:solidFill>
                          <a:effectLst/>
                          <a:latin typeface="+mn-lt"/>
                          <a:ea typeface="+mn-ea"/>
                          <a:cs typeface="+mn-cs"/>
                        </a:rPr>
                        <a:t>Business_Address</a:t>
                      </a:r>
                      <a:endParaRPr lang="en-US" sz="1600" b="1" i="0" u="none" strike="noStrike" kern="1200">
                        <a:solidFill>
                          <a:schemeClr val="tx1"/>
                        </a:solidFill>
                        <a:effectLst/>
                        <a:latin typeface="+mn-lt"/>
                        <a:ea typeface="+mn-ea"/>
                        <a:cs typeface="+mn-cs"/>
                      </a:endParaRPr>
                    </a:p>
                    <a:p>
                      <a:pPr marL="342900" lvl="0" indent="-342900" algn="l">
                        <a:buClr>
                          <a:srgbClr val="FFFFFF"/>
                        </a:buClr>
                        <a:buFont typeface="Courier New"/>
                        <a:buChar char="o"/>
                      </a:pPr>
                      <a:r>
                        <a:rPr lang="en-US" sz="1600" b="1" i="0" u="none" strike="noStrike" kern="1200" err="1">
                          <a:solidFill>
                            <a:schemeClr val="tx1"/>
                          </a:solidFill>
                          <a:effectLst/>
                          <a:latin typeface="+mn-lt"/>
                          <a:ea typeface="+mn-ea"/>
                          <a:cs typeface="+mn-cs"/>
                        </a:rPr>
                        <a:t>Is_Roadway_Compliant</a:t>
                      </a:r>
                      <a:r>
                        <a:rPr lang="en-IN" sz="1600" b="1" i="0" u="none" strike="noStrike" cap="none" noProof="0">
                          <a:effectLst/>
                          <a:latin typeface="+mn-lt"/>
                        </a:rPr>
                        <a:t> </a:t>
                      </a:r>
                      <a:endParaRPr lang="en-IN" sz="1600" b="0" i="0" u="none" strike="noStrike" cap="none">
                        <a:solidFill>
                          <a:schemeClr val="accent6">
                            <a:lumMod val="10000"/>
                          </a:schemeClr>
                        </a:solidFill>
                        <a:effectLst/>
                        <a:latin typeface="+mn-lt"/>
                        <a:ea typeface="Arial"/>
                        <a:cs typeface="Arial"/>
                      </a:endParaRPr>
                    </a:p>
                    <a:p>
                      <a:pPr marL="342900" lvl="0" indent="-342900" algn="l">
                        <a:buClr>
                          <a:srgbClr val="FFFFFF"/>
                        </a:buClr>
                        <a:buFont typeface="Courier New"/>
                        <a:buChar char="o"/>
                      </a:pPr>
                      <a:r>
                        <a:rPr lang="en-US" sz="1600" b="1" i="0" u="none" strike="noStrike" kern="1200" err="1">
                          <a:solidFill>
                            <a:schemeClr val="tx1"/>
                          </a:solidFill>
                          <a:effectLst/>
                          <a:latin typeface="+mn-lt"/>
                          <a:ea typeface="+mn-ea"/>
                          <a:cs typeface="+mn-cs"/>
                        </a:rPr>
                        <a:t>Inspected_On</a:t>
                      </a:r>
                      <a:endParaRPr lang="en-US" sz="1600" b="1" i="0" u="none" strike="noStrike" kern="1200">
                        <a:solidFill>
                          <a:schemeClr val="tx1"/>
                        </a:solidFill>
                        <a:effectLst/>
                        <a:latin typeface="+mn-lt"/>
                        <a:ea typeface="+mn-ea"/>
                        <a:cs typeface="+mn-cs"/>
                      </a:endParaRPr>
                    </a:p>
                    <a:p>
                      <a:pPr marL="342900" lvl="0" indent="-342900" algn="l">
                        <a:buClr>
                          <a:srgbClr val="FFFFFF"/>
                        </a:buClr>
                        <a:buFont typeface="Courier New"/>
                        <a:buChar char="o"/>
                      </a:pPr>
                      <a:r>
                        <a:rPr lang="en-US" sz="1600" b="1" i="0" u="none" strike="noStrike" kern="1200" err="1">
                          <a:solidFill>
                            <a:schemeClr val="tx1"/>
                          </a:solidFill>
                          <a:effectLst/>
                          <a:latin typeface="+mn-lt"/>
                          <a:ea typeface="+mn-ea"/>
                          <a:cs typeface="+mn-cs"/>
                        </a:rPr>
                        <a:t>Agency_Code</a:t>
                      </a:r>
                      <a:endParaRPr lang="en-US" sz="1600" b="1" i="0" u="none" strike="noStrike" kern="1200" cap="none">
                        <a:solidFill>
                          <a:schemeClr val="tx1"/>
                        </a:solidFill>
                        <a:effectLst/>
                        <a:latin typeface="+mn-lt"/>
                        <a:ea typeface="+mn-ea"/>
                        <a:cs typeface="+mn-cs"/>
                      </a:endParaRPr>
                    </a:p>
                    <a:p>
                      <a:pPr marL="342900" marR="0" lvl="0" indent="-342900" algn="l" defTabSz="914400" rtl="0" eaLnBrk="1" fontAlgn="auto" latinLnBrk="0" hangingPunct="1">
                        <a:lnSpc>
                          <a:spcPct val="100000"/>
                        </a:lnSpc>
                        <a:spcBef>
                          <a:spcPts val="0"/>
                        </a:spcBef>
                        <a:spcAft>
                          <a:spcPts val="0"/>
                        </a:spcAft>
                        <a:buClr>
                          <a:srgbClr val="FFFFFF"/>
                        </a:buClr>
                        <a:buSzTx/>
                        <a:buFont typeface="Courier New"/>
                        <a:buChar char="o"/>
                        <a:tabLst/>
                        <a:defRPr/>
                      </a:pPr>
                      <a:r>
                        <a:rPr lang="en-US" sz="1600" b="1" i="0" u="none" strike="noStrike" kern="1200" err="1">
                          <a:solidFill>
                            <a:schemeClr val="tx1"/>
                          </a:solidFill>
                          <a:effectLst/>
                          <a:latin typeface="+mn-lt"/>
                          <a:ea typeface="+mn-ea"/>
                          <a:cs typeface="+mn-cs"/>
                        </a:rPr>
                        <a:t>Post_Code</a:t>
                      </a:r>
                      <a:endParaRPr lang="en-IN" sz="1600" b="0" i="0" u="none" strike="noStrike" cap="none">
                        <a:solidFill>
                          <a:schemeClr val="accent6">
                            <a:lumMod val="10000"/>
                          </a:schemeClr>
                        </a:solidFill>
                        <a:effectLst/>
                        <a:latin typeface="+mn-lt"/>
                        <a:ea typeface="Arial"/>
                        <a:cs typeface="Arial"/>
                      </a:endParaRPr>
                    </a:p>
                    <a:p>
                      <a:pPr marL="342900" lvl="0" indent="-342900" algn="l">
                        <a:buClr>
                          <a:srgbClr val="FFFFFF"/>
                        </a:buClr>
                        <a:buFont typeface="Courier New"/>
                        <a:buChar char="o"/>
                      </a:pPr>
                      <a:r>
                        <a:rPr lang="en-US" sz="1600" b="1" i="0" u="none" strike="noStrike" kern="1200">
                          <a:solidFill>
                            <a:schemeClr val="tx1"/>
                          </a:solidFill>
                          <a:effectLst/>
                          <a:latin typeface="+mn-lt"/>
                          <a:ea typeface="+mn-ea"/>
                          <a:cs typeface="+mn-cs"/>
                        </a:rPr>
                        <a:t>Latitude</a:t>
                      </a:r>
                    </a:p>
                    <a:p>
                      <a:pPr marL="342900" lvl="0" indent="-342900" algn="l">
                        <a:buClr>
                          <a:srgbClr val="FFFFFF"/>
                        </a:buClr>
                        <a:buFont typeface="Courier New"/>
                        <a:buChar char="o"/>
                      </a:pPr>
                      <a:r>
                        <a:rPr lang="en-US" sz="1600" b="1" i="0" u="none" strike="noStrike" kern="1200">
                          <a:solidFill>
                            <a:schemeClr val="tx1"/>
                          </a:solidFill>
                          <a:effectLst/>
                          <a:latin typeface="+mn-lt"/>
                          <a:ea typeface="+mn-ea"/>
                          <a:cs typeface="+mn-cs"/>
                        </a:rPr>
                        <a:t>Longitude</a:t>
                      </a:r>
                    </a:p>
                    <a:p>
                      <a:pPr marL="342900" lvl="0" indent="-342900" algn="l">
                        <a:buClr>
                          <a:srgbClr val="FFFFFF"/>
                        </a:buClr>
                        <a:buFont typeface="Courier New"/>
                        <a:buChar char="o"/>
                      </a:pPr>
                      <a:r>
                        <a:rPr lang="en-US" sz="1600" b="1" i="0" u="none" strike="noStrike" kern="1200" err="1">
                          <a:solidFill>
                            <a:schemeClr val="tx1"/>
                          </a:solidFill>
                          <a:effectLst/>
                          <a:latin typeface="+mn-lt"/>
                          <a:ea typeface="+mn-ea"/>
                          <a:cs typeface="+mn-cs"/>
                        </a:rPr>
                        <a:t>Community_Board</a:t>
                      </a:r>
                      <a:endParaRPr lang="en-US" sz="1600" b="1" i="0" u="none" strike="noStrike" kern="1200">
                        <a:solidFill>
                          <a:schemeClr val="tx1"/>
                        </a:solidFill>
                        <a:effectLst/>
                        <a:latin typeface="+mn-lt"/>
                        <a:ea typeface="+mn-ea"/>
                        <a:cs typeface="+mn-cs"/>
                      </a:endParaRPr>
                    </a:p>
                    <a:p>
                      <a:pPr marL="342900" lvl="0" indent="-342900" algn="l">
                        <a:buClr>
                          <a:srgbClr val="FFFFFF"/>
                        </a:buClr>
                        <a:buFont typeface="Courier New"/>
                        <a:buChar char="o"/>
                      </a:pPr>
                      <a:r>
                        <a:rPr lang="en-US" sz="1600" b="1" i="0" u="none" strike="noStrike" kern="1200" err="1">
                          <a:solidFill>
                            <a:schemeClr val="tx1"/>
                          </a:solidFill>
                          <a:effectLst/>
                          <a:latin typeface="+mn-lt"/>
                          <a:ea typeface="+mn-ea"/>
                          <a:cs typeface="+mn-cs"/>
                        </a:rPr>
                        <a:t>Council_District</a:t>
                      </a:r>
                      <a:endParaRPr lang="en-IN" sz="1600" b="0" i="0" u="none" strike="noStrike" cap="none">
                        <a:solidFill>
                          <a:schemeClr val="accent6">
                            <a:lumMod val="10000"/>
                          </a:schemeClr>
                        </a:solidFill>
                        <a:effectLst/>
                        <a:latin typeface="+mn-lt"/>
                        <a:ea typeface="Arial"/>
                        <a:cs typeface="Arial"/>
                      </a:endParaRPr>
                    </a:p>
                  </a:txBody>
                  <a:tcPr marL="121920" marR="121920" marT="60960" marB="60960"/>
                </a:tc>
                <a:extLst>
                  <a:ext uri="{0D108BD9-81ED-4DB2-BD59-A6C34878D82A}">
                    <a16:rowId xmlns:a16="http://schemas.microsoft.com/office/drawing/2014/main" val="935268471"/>
                  </a:ext>
                </a:extLst>
              </a:tr>
            </a:tbl>
          </a:graphicData>
        </a:graphic>
      </p:graphicFrame>
    </p:spTree>
    <p:extLst>
      <p:ext uri="{BB962C8B-B14F-4D97-AF65-F5344CB8AC3E}">
        <p14:creationId xmlns:p14="http://schemas.microsoft.com/office/powerpoint/2010/main" val="15255633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F000865-3BBF-03CE-2633-8F505ECBF6AF}"/>
              </a:ext>
            </a:extLst>
          </p:cNvPr>
          <p:cNvSpPr>
            <a:spLocks noGrp="1"/>
          </p:cNvSpPr>
          <p:nvPr>
            <p:ph type="sldNum" sz="quarter" idx="12"/>
          </p:nvPr>
        </p:nvSpPr>
        <p:spPr/>
        <p:txBody>
          <a:bodyPr/>
          <a:lstStyle/>
          <a:p>
            <a:fld id="{330EA680-D336-4FF7-8B7A-9848BB0A1C32}" type="slidenum">
              <a:rPr lang="en-US" smtClean="0"/>
              <a:t>5</a:t>
            </a:fld>
            <a:endParaRPr lang="en-US"/>
          </a:p>
        </p:txBody>
      </p:sp>
      <p:sp>
        <p:nvSpPr>
          <p:cNvPr id="7" name="TextBox 6">
            <a:extLst>
              <a:ext uri="{FF2B5EF4-FFF2-40B4-BE49-F238E27FC236}">
                <a16:creationId xmlns:a16="http://schemas.microsoft.com/office/drawing/2014/main" id="{7873F0CA-57BA-6CD1-D5F0-89D4D81B5D45}"/>
              </a:ext>
            </a:extLst>
          </p:cNvPr>
          <p:cNvSpPr txBox="1"/>
          <p:nvPr/>
        </p:nvSpPr>
        <p:spPr>
          <a:xfrm>
            <a:off x="2956267" y="559505"/>
            <a:ext cx="6279466" cy="646331"/>
          </a:xfrm>
          <a:prstGeom prst="rect">
            <a:avLst/>
          </a:prstGeom>
          <a:noFill/>
        </p:spPr>
        <p:txBody>
          <a:bodyPr wrap="square" lIns="91440" tIns="45720" rIns="91440" bIns="45720" rtlCol="0" anchor="t">
            <a:spAutoFit/>
          </a:bodyPr>
          <a:lstStyle/>
          <a:p>
            <a:pPr algn="ctr"/>
            <a:r>
              <a:rPr lang="en-US" sz="3600" b="1">
                <a:ea typeface="Calibri"/>
                <a:cs typeface="Calibri"/>
              </a:rPr>
              <a:t>Workflow</a:t>
            </a:r>
            <a:endParaRPr lang="en-US" altLang="zh-TW" sz="3600" b="1">
              <a:ea typeface="Calibri"/>
              <a:cs typeface="Calibri"/>
            </a:endParaRPr>
          </a:p>
        </p:txBody>
      </p:sp>
      <p:sp>
        <p:nvSpPr>
          <p:cNvPr id="12" name="TextBox 11">
            <a:extLst>
              <a:ext uri="{FF2B5EF4-FFF2-40B4-BE49-F238E27FC236}">
                <a16:creationId xmlns:a16="http://schemas.microsoft.com/office/drawing/2014/main" id="{3AFD0C60-9B15-CAF0-2889-75AC0EA554BE}"/>
              </a:ext>
            </a:extLst>
          </p:cNvPr>
          <p:cNvSpPr txBox="1"/>
          <p:nvPr/>
        </p:nvSpPr>
        <p:spPr>
          <a:xfrm>
            <a:off x="2328928" y="2011426"/>
            <a:ext cx="6156836" cy="369332"/>
          </a:xfrm>
          <a:prstGeom prst="rect">
            <a:avLst/>
          </a:prstGeom>
          <a:noFill/>
        </p:spPr>
        <p:txBody>
          <a:bodyPr wrap="square" lIns="91440" tIns="45720" rIns="91440" bIns="45720" rtlCol="0" anchor="t">
            <a:spAutoFit/>
          </a:bodyPr>
          <a:lstStyle/>
          <a:p>
            <a:endParaRPr lang="en-US" altLang="zh-TW" b="1">
              <a:cs typeface="Calibri"/>
            </a:endParaRPr>
          </a:p>
        </p:txBody>
      </p:sp>
      <p:graphicFrame>
        <p:nvGraphicFramePr>
          <p:cNvPr id="4" name="Diagram 4">
            <a:extLst>
              <a:ext uri="{FF2B5EF4-FFF2-40B4-BE49-F238E27FC236}">
                <a16:creationId xmlns:a16="http://schemas.microsoft.com/office/drawing/2014/main" id="{B052C419-E3F5-7936-2497-2EDDDFACF252}"/>
              </a:ext>
            </a:extLst>
          </p:cNvPr>
          <p:cNvGraphicFramePr/>
          <p:nvPr>
            <p:extLst>
              <p:ext uri="{D42A27DB-BD31-4B8C-83A1-F6EECF244321}">
                <p14:modId xmlns:p14="http://schemas.microsoft.com/office/powerpoint/2010/main" val="1584697976"/>
              </p:ext>
            </p:extLst>
          </p:nvPr>
        </p:nvGraphicFramePr>
        <p:xfrm>
          <a:off x="2032000" y="1600200"/>
          <a:ext cx="8128000" cy="3657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7189056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42DC308-5359-3534-3698-59F31597771C}"/>
              </a:ext>
            </a:extLst>
          </p:cNvPr>
          <p:cNvSpPr>
            <a:spLocks noGrp="1"/>
          </p:cNvSpPr>
          <p:nvPr>
            <p:ph type="sldNum" sz="quarter" idx="12"/>
          </p:nvPr>
        </p:nvSpPr>
        <p:spPr/>
        <p:txBody>
          <a:bodyPr/>
          <a:lstStyle/>
          <a:p>
            <a:fld id="{330EA680-D336-4FF7-8B7A-9848BB0A1C32}" type="slidenum">
              <a:rPr lang="en-US" smtClean="0"/>
              <a:t>6</a:t>
            </a:fld>
            <a:endParaRPr lang="en-US"/>
          </a:p>
        </p:txBody>
      </p:sp>
      <p:sp>
        <p:nvSpPr>
          <p:cNvPr id="3" name="TextBox 2">
            <a:extLst>
              <a:ext uri="{FF2B5EF4-FFF2-40B4-BE49-F238E27FC236}">
                <a16:creationId xmlns:a16="http://schemas.microsoft.com/office/drawing/2014/main" id="{0AD1FD13-66C7-3BBA-075A-3E559B01B67F}"/>
              </a:ext>
            </a:extLst>
          </p:cNvPr>
          <p:cNvSpPr txBox="1"/>
          <p:nvPr/>
        </p:nvSpPr>
        <p:spPr>
          <a:xfrm>
            <a:off x="3633785" y="286346"/>
            <a:ext cx="548409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b="1">
                <a:cs typeface="Calibri"/>
              </a:rPr>
              <a:t>Data Processing &amp; Cleaning</a:t>
            </a:r>
          </a:p>
        </p:txBody>
      </p:sp>
      <p:pic>
        <p:nvPicPr>
          <p:cNvPr id="10" name="Picture 9">
            <a:extLst>
              <a:ext uri="{FF2B5EF4-FFF2-40B4-BE49-F238E27FC236}">
                <a16:creationId xmlns:a16="http://schemas.microsoft.com/office/drawing/2014/main" id="{B77E1A59-1F05-9D1A-B7B0-D2A963129079}"/>
              </a:ext>
            </a:extLst>
          </p:cNvPr>
          <p:cNvPicPr>
            <a:picLocks noChangeAspect="1"/>
          </p:cNvPicPr>
          <p:nvPr/>
        </p:nvPicPr>
        <p:blipFill>
          <a:blip r:embed="rId3"/>
          <a:stretch>
            <a:fillRect/>
          </a:stretch>
        </p:blipFill>
        <p:spPr>
          <a:xfrm>
            <a:off x="411438" y="1088541"/>
            <a:ext cx="7857919" cy="4265337"/>
          </a:xfrm>
          <a:prstGeom prst="rect">
            <a:avLst/>
          </a:prstGeom>
        </p:spPr>
      </p:pic>
      <p:sp>
        <p:nvSpPr>
          <p:cNvPr id="11" name="TextBox 10">
            <a:extLst>
              <a:ext uri="{FF2B5EF4-FFF2-40B4-BE49-F238E27FC236}">
                <a16:creationId xmlns:a16="http://schemas.microsoft.com/office/drawing/2014/main" id="{FF114A20-C5BD-B33C-458A-3C306FD662A0}"/>
              </a:ext>
            </a:extLst>
          </p:cNvPr>
          <p:cNvSpPr txBox="1"/>
          <p:nvPr/>
        </p:nvSpPr>
        <p:spPr>
          <a:xfrm>
            <a:off x="8732562" y="1417983"/>
            <a:ext cx="3048000" cy="3785652"/>
          </a:xfrm>
          <a:prstGeom prst="rect">
            <a:avLst/>
          </a:prstGeom>
          <a:noFill/>
        </p:spPr>
        <p:txBody>
          <a:bodyPr wrap="square" lIns="91440" tIns="45720" rIns="91440" bIns="45720" rtlCol="0" anchor="t">
            <a:spAutoFit/>
          </a:bodyPr>
          <a:lstStyle/>
          <a:p>
            <a:r>
              <a:rPr lang="en-US" sz="2000"/>
              <a:t>There were many columns which had null values. However, we removed null values from columns which didn’t result in a loss of data</a:t>
            </a:r>
          </a:p>
          <a:p>
            <a:endParaRPr lang="en-US" sz="2000"/>
          </a:p>
          <a:p>
            <a:r>
              <a:rPr lang="en-US" sz="2000"/>
              <a:t>Therefore, we only removed values from </a:t>
            </a:r>
            <a:r>
              <a:rPr lang="en-US" sz="2000" b="1"/>
              <a:t>Latitude</a:t>
            </a:r>
            <a:r>
              <a:rPr lang="en-US" sz="2000"/>
              <a:t>, </a:t>
            </a:r>
            <a:r>
              <a:rPr lang="en-US" sz="2000" b="1"/>
              <a:t>Longitude, Community Board, Council District and Census Tract </a:t>
            </a:r>
            <a:endParaRPr lang="en-US" sz="2000" b="1">
              <a:cs typeface="Calibri"/>
            </a:endParaRPr>
          </a:p>
        </p:txBody>
      </p:sp>
    </p:spTree>
    <p:extLst>
      <p:ext uri="{BB962C8B-B14F-4D97-AF65-F5344CB8AC3E}">
        <p14:creationId xmlns:p14="http://schemas.microsoft.com/office/powerpoint/2010/main" val="36630085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42DC308-5359-3534-3698-59F31597771C}"/>
              </a:ext>
            </a:extLst>
          </p:cNvPr>
          <p:cNvSpPr>
            <a:spLocks noGrp="1"/>
          </p:cNvSpPr>
          <p:nvPr>
            <p:ph type="sldNum" sz="quarter" idx="12"/>
          </p:nvPr>
        </p:nvSpPr>
        <p:spPr/>
        <p:txBody>
          <a:bodyPr/>
          <a:lstStyle/>
          <a:p>
            <a:fld id="{330EA680-D336-4FF7-8B7A-9848BB0A1C32}" type="slidenum">
              <a:rPr lang="en-US" smtClean="0"/>
              <a:t>7</a:t>
            </a:fld>
            <a:endParaRPr lang="en-US"/>
          </a:p>
        </p:txBody>
      </p:sp>
      <p:sp>
        <p:nvSpPr>
          <p:cNvPr id="3" name="TextBox 2">
            <a:extLst>
              <a:ext uri="{FF2B5EF4-FFF2-40B4-BE49-F238E27FC236}">
                <a16:creationId xmlns:a16="http://schemas.microsoft.com/office/drawing/2014/main" id="{0AD1FD13-66C7-3BBA-075A-3E559B01B67F}"/>
              </a:ext>
            </a:extLst>
          </p:cNvPr>
          <p:cNvSpPr txBox="1"/>
          <p:nvPr/>
        </p:nvSpPr>
        <p:spPr>
          <a:xfrm>
            <a:off x="3633785" y="286346"/>
            <a:ext cx="548409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b="1">
                <a:cs typeface="Calibri"/>
              </a:rPr>
              <a:t>Data Processing &amp; Cleaning</a:t>
            </a:r>
          </a:p>
        </p:txBody>
      </p:sp>
      <p:sp>
        <p:nvSpPr>
          <p:cNvPr id="11" name="TextBox 10">
            <a:extLst>
              <a:ext uri="{FF2B5EF4-FFF2-40B4-BE49-F238E27FC236}">
                <a16:creationId xmlns:a16="http://schemas.microsoft.com/office/drawing/2014/main" id="{FF114A20-C5BD-B33C-458A-3C306FD662A0}"/>
              </a:ext>
            </a:extLst>
          </p:cNvPr>
          <p:cNvSpPr txBox="1"/>
          <p:nvPr/>
        </p:nvSpPr>
        <p:spPr>
          <a:xfrm>
            <a:off x="5077117" y="3738038"/>
            <a:ext cx="6510128" cy="1754326"/>
          </a:xfrm>
          <a:prstGeom prst="rect">
            <a:avLst/>
          </a:prstGeom>
          <a:noFill/>
        </p:spPr>
        <p:txBody>
          <a:bodyPr wrap="square" rtlCol="0">
            <a:spAutoFit/>
          </a:bodyPr>
          <a:lstStyle/>
          <a:p>
            <a:r>
              <a:rPr lang="en-US"/>
              <a:t>All the columns in the dataset were object data type. Hence, we made conversions on the dataset.</a:t>
            </a:r>
          </a:p>
          <a:p>
            <a:endParaRPr lang="en-US"/>
          </a:p>
          <a:p>
            <a:r>
              <a:rPr lang="en-US"/>
              <a:t>For Example: We converted Community Board, Latitude and Longitude variables into numerical categories(float, int) and Borough, Restaurant Names into String categories </a:t>
            </a:r>
          </a:p>
        </p:txBody>
      </p:sp>
      <p:pic>
        <p:nvPicPr>
          <p:cNvPr id="13" name="Picture 12">
            <a:extLst>
              <a:ext uri="{FF2B5EF4-FFF2-40B4-BE49-F238E27FC236}">
                <a16:creationId xmlns:a16="http://schemas.microsoft.com/office/drawing/2014/main" id="{5491FB8B-24B1-127C-3AF9-C6F2B3C6089C}"/>
              </a:ext>
            </a:extLst>
          </p:cNvPr>
          <p:cNvPicPr>
            <a:picLocks noChangeAspect="1"/>
          </p:cNvPicPr>
          <p:nvPr/>
        </p:nvPicPr>
        <p:blipFill>
          <a:blip r:embed="rId3"/>
          <a:stretch>
            <a:fillRect/>
          </a:stretch>
        </p:blipFill>
        <p:spPr>
          <a:xfrm>
            <a:off x="585581" y="1148176"/>
            <a:ext cx="2952750" cy="3819525"/>
          </a:xfrm>
          <a:prstGeom prst="rect">
            <a:avLst/>
          </a:prstGeom>
        </p:spPr>
      </p:pic>
      <p:pic>
        <p:nvPicPr>
          <p:cNvPr id="15" name="Picture 14">
            <a:extLst>
              <a:ext uri="{FF2B5EF4-FFF2-40B4-BE49-F238E27FC236}">
                <a16:creationId xmlns:a16="http://schemas.microsoft.com/office/drawing/2014/main" id="{0776DE61-859F-7BC1-F7BA-71211E2E0D55}"/>
              </a:ext>
            </a:extLst>
          </p:cNvPr>
          <p:cNvPicPr>
            <a:picLocks noChangeAspect="1"/>
          </p:cNvPicPr>
          <p:nvPr/>
        </p:nvPicPr>
        <p:blipFill>
          <a:blip r:embed="rId4"/>
          <a:stretch>
            <a:fillRect/>
          </a:stretch>
        </p:blipFill>
        <p:spPr>
          <a:xfrm>
            <a:off x="4956313" y="1295237"/>
            <a:ext cx="6510128" cy="2403407"/>
          </a:xfrm>
          <a:prstGeom prst="rect">
            <a:avLst/>
          </a:prstGeom>
        </p:spPr>
      </p:pic>
      <p:sp>
        <p:nvSpPr>
          <p:cNvPr id="16" name="Arrow: Right 15">
            <a:extLst>
              <a:ext uri="{FF2B5EF4-FFF2-40B4-BE49-F238E27FC236}">
                <a16:creationId xmlns:a16="http://schemas.microsoft.com/office/drawing/2014/main" id="{E8DB2A97-E20B-1B06-B2B5-87511E27C86C}"/>
              </a:ext>
            </a:extLst>
          </p:cNvPr>
          <p:cNvSpPr/>
          <p:nvPr/>
        </p:nvSpPr>
        <p:spPr>
          <a:xfrm>
            <a:off x="3790122" y="2496941"/>
            <a:ext cx="702365" cy="39203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99106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02370C-D575-6447-3E64-D657E16F602A}"/>
              </a:ext>
            </a:extLst>
          </p:cNvPr>
          <p:cNvSpPr>
            <a:spLocks noGrp="1"/>
          </p:cNvSpPr>
          <p:nvPr>
            <p:ph type="ctrTitle"/>
          </p:nvPr>
        </p:nvSpPr>
        <p:spPr>
          <a:xfrm>
            <a:off x="793168" y="1041400"/>
            <a:ext cx="10605655" cy="2387600"/>
          </a:xfrm>
        </p:spPr>
        <p:txBody>
          <a:bodyPr>
            <a:normAutofit/>
          </a:bodyPr>
          <a:lstStyle/>
          <a:p>
            <a:pPr algn="ctr"/>
            <a:r>
              <a:rPr lang="en-US" sz="4400">
                <a:solidFill>
                  <a:schemeClr val="bg2"/>
                </a:solidFill>
                <a:latin typeface="+mn-lt"/>
                <a:ea typeface="+mj-lt"/>
                <a:cs typeface="+mj-lt"/>
              </a:rPr>
              <a:t>Insights after Exploratory Data Analysis</a:t>
            </a:r>
            <a:endParaRPr lang="en-US" sz="4400">
              <a:solidFill>
                <a:schemeClr val="bg2"/>
              </a:solidFill>
              <a:latin typeface="+mn-lt"/>
            </a:endParaRPr>
          </a:p>
        </p:txBody>
      </p:sp>
      <p:sp>
        <p:nvSpPr>
          <p:cNvPr id="3" name="Subtitle 2">
            <a:extLst>
              <a:ext uri="{FF2B5EF4-FFF2-40B4-BE49-F238E27FC236}">
                <a16:creationId xmlns:a16="http://schemas.microsoft.com/office/drawing/2014/main" id="{C8526F6E-81D8-C0F4-3264-55F07E6D07AA}"/>
              </a:ext>
            </a:extLst>
          </p:cNvPr>
          <p:cNvSpPr>
            <a:spLocks noGrp="1"/>
          </p:cNvSpPr>
          <p:nvPr>
            <p:ph type="subTitle" idx="1"/>
          </p:nvPr>
        </p:nvSpPr>
        <p:spPr>
          <a:xfrm>
            <a:off x="2780274" y="3718175"/>
            <a:ext cx="6631445" cy="1314450"/>
          </a:xfrm>
        </p:spPr>
        <p:txBody>
          <a:bodyPr vert="horz" lIns="91440" tIns="45720" rIns="91440" bIns="45720" rtlCol="0" anchor="t">
            <a:normAutofit/>
          </a:bodyPr>
          <a:lstStyle/>
          <a:p>
            <a:pPr algn="just"/>
            <a:r>
              <a:rPr lang="en-US">
                <a:cs typeface="Calibri"/>
              </a:rPr>
              <a:t>We have performed EDA on </a:t>
            </a:r>
            <a:r>
              <a:rPr lang="en-US" err="1">
                <a:cs typeface="Calibri"/>
              </a:rPr>
              <a:t>Jupyter</a:t>
            </a:r>
            <a:r>
              <a:rPr lang="en-US">
                <a:cs typeface="Calibri"/>
              </a:rPr>
              <a:t> Notebook using Pandas and NumPy. After that, we have used libraries such as matplotlib to visualize our insights from the data</a:t>
            </a:r>
          </a:p>
        </p:txBody>
      </p:sp>
      <p:sp>
        <p:nvSpPr>
          <p:cNvPr id="4" name="Slide Number Placeholder 3">
            <a:extLst>
              <a:ext uri="{FF2B5EF4-FFF2-40B4-BE49-F238E27FC236}">
                <a16:creationId xmlns:a16="http://schemas.microsoft.com/office/drawing/2014/main" id="{62EE6E40-7467-E2E3-837B-3584A9DF3E3B}"/>
              </a:ext>
            </a:extLst>
          </p:cNvPr>
          <p:cNvSpPr>
            <a:spLocks noGrp="1"/>
          </p:cNvSpPr>
          <p:nvPr>
            <p:ph type="sldNum" sz="quarter" idx="12"/>
          </p:nvPr>
        </p:nvSpPr>
        <p:spPr/>
        <p:txBody>
          <a:bodyPr/>
          <a:lstStyle/>
          <a:p>
            <a:fld id="{330EA680-D336-4FF7-8B7A-9848BB0A1C32}" type="slidenum">
              <a:rPr lang="en-US" smtClean="0"/>
              <a:t>8</a:t>
            </a:fld>
            <a:endParaRPr lang="en-US"/>
          </a:p>
        </p:txBody>
      </p:sp>
      <p:sp>
        <p:nvSpPr>
          <p:cNvPr id="6" name="TextBox 5">
            <a:extLst>
              <a:ext uri="{FF2B5EF4-FFF2-40B4-BE49-F238E27FC236}">
                <a16:creationId xmlns:a16="http://schemas.microsoft.com/office/drawing/2014/main" id="{341E826B-6066-B782-D141-F0CE7ECE8BE4}"/>
              </a:ext>
            </a:extLst>
          </p:cNvPr>
          <p:cNvSpPr txBox="1"/>
          <p:nvPr/>
        </p:nvSpPr>
        <p:spPr>
          <a:xfrm>
            <a:off x="10446327" y="207818"/>
            <a:ext cx="1524000" cy="369332"/>
          </a:xfrm>
          <a:prstGeom prst="rect">
            <a:avLst/>
          </a:prstGeom>
          <a:noFill/>
        </p:spPr>
        <p:txBody>
          <a:bodyPr wrap="square" lIns="91440" tIns="45720" rIns="91440" bIns="45720" rtlCol="0" anchor="ctr">
            <a:spAutoFit/>
          </a:bodyPr>
          <a:lstStyle/>
          <a:p>
            <a:pPr algn="ctr"/>
            <a:endParaRPr lang="en-US">
              <a:solidFill>
                <a:schemeClr val="bg2"/>
              </a:solidFill>
              <a:cs typeface="Calibri"/>
            </a:endParaRPr>
          </a:p>
        </p:txBody>
      </p:sp>
    </p:spTree>
    <p:extLst>
      <p:ext uri="{BB962C8B-B14F-4D97-AF65-F5344CB8AC3E}">
        <p14:creationId xmlns:p14="http://schemas.microsoft.com/office/powerpoint/2010/main" val="26608826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1976518-8903-BF75-D7CD-73B845F1968D}"/>
              </a:ext>
            </a:extLst>
          </p:cNvPr>
          <p:cNvSpPr>
            <a:spLocks noGrp="1"/>
          </p:cNvSpPr>
          <p:nvPr>
            <p:ph type="sldNum" sz="quarter" idx="12"/>
          </p:nvPr>
        </p:nvSpPr>
        <p:spPr/>
        <p:txBody>
          <a:bodyPr/>
          <a:lstStyle/>
          <a:p>
            <a:fld id="{330EA680-D336-4FF7-8B7A-9848BB0A1C32}" type="slidenum">
              <a:rPr lang="en-US" smtClean="0"/>
              <a:t>9</a:t>
            </a:fld>
            <a:endParaRPr lang="en-US"/>
          </a:p>
        </p:txBody>
      </p:sp>
      <p:sp>
        <p:nvSpPr>
          <p:cNvPr id="5" name="TextBox 4">
            <a:extLst>
              <a:ext uri="{FF2B5EF4-FFF2-40B4-BE49-F238E27FC236}">
                <a16:creationId xmlns:a16="http://schemas.microsoft.com/office/drawing/2014/main" id="{3B006163-E119-22F8-3CD7-1A6275E1D216}"/>
              </a:ext>
            </a:extLst>
          </p:cNvPr>
          <p:cNvSpPr txBox="1"/>
          <p:nvPr/>
        </p:nvSpPr>
        <p:spPr>
          <a:xfrm>
            <a:off x="3992400" y="356400"/>
            <a:ext cx="43752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b="1"/>
              <a:t>Visualization Insights</a:t>
            </a:r>
            <a:r>
              <a:rPr lang="en-US" sz="3600" b="1">
                <a:cs typeface="Calibri"/>
              </a:rPr>
              <a:t>​</a:t>
            </a:r>
          </a:p>
        </p:txBody>
      </p:sp>
      <p:pic>
        <p:nvPicPr>
          <p:cNvPr id="8" name="Picture 7">
            <a:extLst>
              <a:ext uri="{FF2B5EF4-FFF2-40B4-BE49-F238E27FC236}">
                <a16:creationId xmlns:a16="http://schemas.microsoft.com/office/drawing/2014/main" id="{9996A3E1-BDF2-9EAF-7DF0-5AE5385B86A7}"/>
              </a:ext>
            </a:extLst>
          </p:cNvPr>
          <p:cNvPicPr>
            <a:picLocks noChangeAspect="1"/>
          </p:cNvPicPr>
          <p:nvPr/>
        </p:nvPicPr>
        <p:blipFill>
          <a:blip r:embed="rId3"/>
          <a:stretch>
            <a:fillRect/>
          </a:stretch>
        </p:blipFill>
        <p:spPr>
          <a:xfrm>
            <a:off x="358015" y="1002731"/>
            <a:ext cx="6334125" cy="4467225"/>
          </a:xfrm>
          <a:prstGeom prst="rect">
            <a:avLst/>
          </a:prstGeom>
        </p:spPr>
      </p:pic>
      <p:sp>
        <p:nvSpPr>
          <p:cNvPr id="9" name="Arrow: Right 8">
            <a:extLst>
              <a:ext uri="{FF2B5EF4-FFF2-40B4-BE49-F238E27FC236}">
                <a16:creationId xmlns:a16="http://schemas.microsoft.com/office/drawing/2014/main" id="{7D0A5710-A580-51AF-E0B3-D17CFF8FF023}"/>
              </a:ext>
            </a:extLst>
          </p:cNvPr>
          <p:cNvSpPr/>
          <p:nvPr/>
        </p:nvSpPr>
        <p:spPr>
          <a:xfrm>
            <a:off x="6180000" y="2417428"/>
            <a:ext cx="702365" cy="39203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89955026-1917-9675-F518-BC16F5B8A36E}"/>
              </a:ext>
            </a:extLst>
          </p:cNvPr>
          <p:cNvSpPr txBox="1"/>
          <p:nvPr/>
        </p:nvSpPr>
        <p:spPr>
          <a:xfrm>
            <a:off x="7023652" y="1510748"/>
            <a:ext cx="4810333" cy="3477875"/>
          </a:xfrm>
          <a:prstGeom prst="rect">
            <a:avLst/>
          </a:prstGeom>
          <a:noFill/>
          <a:ln>
            <a:solidFill>
              <a:schemeClr val="tx1"/>
            </a:solidFill>
          </a:ln>
        </p:spPr>
        <p:txBody>
          <a:bodyPr wrap="square" rtlCol="0">
            <a:spAutoFit/>
          </a:bodyPr>
          <a:lstStyle/>
          <a:p>
            <a:pPr marL="342900" indent="-342900">
              <a:buFont typeface="Arial" panose="020B0604020202020204" pitchFamily="34" charset="0"/>
              <a:buChar char="•"/>
            </a:pPr>
            <a:r>
              <a:rPr lang="en-US" sz="2200"/>
              <a:t>We used the dataset to find out the ratio of compliant restaurants vs noncompliant restaurants.</a:t>
            </a:r>
          </a:p>
          <a:p>
            <a:pPr marL="342900" indent="-342900">
              <a:buFont typeface="Arial" panose="020B0604020202020204" pitchFamily="34" charset="0"/>
              <a:buChar char="•"/>
            </a:pPr>
            <a:r>
              <a:rPr lang="en-US" sz="2200"/>
              <a:t>Under the non-compliant restaurants there are some which are facing Cease and Desist orders, HIQA review, etc.</a:t>
            </a:r>
          </a:p>
          <a:p>
            <a:pPr marL="342900" indent="-342900">
              <a:buFont typeface="Arial" panose="020B0604020202020204" pitchFamily="34" charset="0"/>
              <a:buChar char="•"/>
            </a:pPr>
            <a:r>
              <a:rPr lang="en-US" sz="2200"/>
              <a:t>As we move further in the project, we would further drill down into each of these categories </a:t>
            </a:r>
          </a:p>
        </p:txBody>
      </p:sp>
    </p:spTree>
    <p:extLst>
      <p:ext uri="{BB962C8B-B14F-4D97-AF65-F5344CB8AC3E}">
        <p14:creationId xmlns:p14="http://schemas.microsoft.com/office/powerpoint/2010/main" val="3974734585"/>
      </p:ext>
    </p:extLst>
  </p:cSld>
  <p:clrMapOvr>
    <a:masterClrMapping/>
  </p:clrMapOvr>
</p:sld>
</file>

<file path=ppt/theme/theme1.xml><?xml version="1.0" encoding="utf-8"?>
<a:theme xmlns:a="http://schemas.openxmlformats.org/drawingml/2006/main" name="Custom Design">
  <a:themeElements>
    <a:clrScheme name="">
      <a:dk1>
        <a:srgbClr val="13284B"/>
      </a:dk1>
      <a:lt1>
        <a:srgbClr val="FFFFFF"/>
      </a:lt1>
      <a:dk2>
        <a:srgbClr val="1E3877"/>
      </a:dk2>
      <a:lt2>
        <a:srgbClr val="F8FAFC"/>
      </a:lt2>
      <a:accent1>
        <a:srgbClr val="FF552E"/>
      </a:accent1>
      <a:accent2>
        <a:srgbClr val="1D58A7"/>
      </a:accent2>
      <a:accent3>
        <a:srgbClr val="F5821E"/>
      </a:accent3>
      <a:accent4>
        <a:srgbClr val="009FD3"/>
      </a:accent4>
      <a:accent5>
        <a:srgbClr val="DD3403"/>
      </a:accent5>
      <a:accent6>
        <a:srgbClr val="D2D2D2"/>
      </a:accent6>
      <a:hlink>
        <a:srgbClr val="1D58A7"/>
      </a:hlink>
      <a:folHlink>
        <a:srgbClr val="DD3403"/>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7" id="{275ABE5C-1CCE-5D45-A665-9714A7D5390C}" vid="{54C2D45B-048D-6240-93B4-1F8E18AD0077}"/>
    </a:ext>
  </a:extLst>
</a:theme>
</file>

<file path=ppt/theme/theme2.xml><?xml version="1.0" encoding="utf-8"?>
<a:theme xmlns:a="http://schemas.openxmlformats.org/drawingml/2006/main" name="1_Custom Design">
  <a:themeElements>
    <a:clrScheme name="University of Illinois">
      <a:dk1>
        <a:srgbClr val="13284B"/>
      </a:dk1>
      <a:lt1>
        <a:srgbClr val="FFFFFF"/>
      </a:lt1>
      <a:dk2>
        <a:srgbClr val="1E3877"/>
      </a:dk2>
      <a:lt2>
        <a:srgbClr val="F8FAFC"/>
      </a:lt2>
      <a:accent1>
        <a:srgbClr val="FF542E"/>
      </a:accent1>
      <a:accent2>
        <a:srgbClr val="1D58A7"/>
      </a:accent2>
      <a:accent3>
        <a:srgbClr val="F5821E"/>
      </a:accent3>
      <a:accent4>
        <a:srgbClr val="009FD3"/>
      </a:accent4>
      <a:accent5>
        <a:srgbClr val="DD3403"/>
      </a:accent5>
      <a:accent6>
        <a:srgbClr val="D2D2D2"/>
      </a:accent6>
      <a:hlink>
        <a:srgbClr val="1D58A7"/>
      </a:hlink>
      <a:folHlink>
        <a:srgbClr val="DD3403"/>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2" id="{62A467FE-6F50-074F-B654-36E3EAF61250}" vid="{04F66095-14F1-444A-B203-39EB832485D3}"/>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PowerPoint-Blue-standard</Template>
  <TotalTime>0</TotalTime>
  <Words>671</Words>
  <Application>Microsoft Macintosh PowerPoint</Application>
  <PresentationFormat>Widescreen</PresentationFormat>
  <Paragraphs>110</Paragraphs>
  <Slides>14</Slides>
  <Notes>13</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14</vt:i4>
      </vt:variant>
    </vt:vector>
  </HeadingPairs>
  <TitlesOfParts>
    <vt:vector size="22" baseType="lpstr">
      <vt:lpstr>Arial</vt:lpstr>
      <vt:lpstr>Calibri</vt:lpstr>
      <vt:lpstr>Calibri Light</vt:lpstr>
      <vt:lpstr>Courier New</vt:lpstr>
      <vt:lpstr>Georgia</vt:lpstr>
      <vt:lpstr>Roboto</vt:lpstr>
      <vt:lpstr>Custom Design</vt:lpstr>
      <vt:lpstr>1_Custom Design</vt:lpstr>
      <vt:lpstr>OPEN RESTAURANT INSPECTIONS New York City</vt:lpstr>
      <vt:lpstr>Overview of the Project</vt:lpstr>
      <vt:lpstr>PowerPoint Presentation</vt:lpstr>
      <vt:lpstr>PowerPoint Presentation</vt:lpstr>
      <vt:lpstr>PowerPoint Presentation</vt:lpstr>
      <vt:lpstr>PowerPoint Presentation</vt:lpstr>
      <vt:lpstr>PowerPoint Presentation</vt:lpstr>
      <vt:lpstr>Insights after Exploratory Data Analysis</vt:lpstr>
      <vt:lpstr>PowerPoint Presentation</vt:lpstr>
      <vt:lpstr>PowerPoint Presentation</vt:lpstr>
      <vt:lpstr>PowerPoint Presentation</vt:lpstr>
      <vt:lpstr>PowerPoint Presentation</vt:lpstr>
      <vt:lpstr>PowerPoint Presentation</vt:lpstr>
      <vt:lpstr>Thank You! QnA &amp; Suggestions?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Jaiswal, Priyanshi</cp:lastModifiedBy>
  <cp:revision>3</cp:revision>
  <dcterms:created xsi:type="dcterms:W3CDTF">2022-04-26T03:27:38Z</dcterms:created>
  <dcterms:modified xsi:type="dcterms:W3CDTF">2022-12-01T16:16:14Z</dcterms:modified>
</cp:coreProperties>
</file>